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8" r:id="rId2"/>
    <p:sldMasterId id="2147483684" r:id="rId3"/>
  </p:sldMasterIdLst>
  <p:sldIdLst>
    <p:sldId id="258" r:id="rId4"/>
    <p:sldId id="263" r:id="rId5"/>
    <p:sldId id="264" r:id="rId6"/>
    <p:sldId id="265" r:id="rId7"/>
    <p:sldId id="266" r:id="rId8"/>
    <p:sldId id="267" r:id="rId9"/>
    <p:sldId id="268" r:id="rId10"/>
    <p:sldId id="269" r:id="rId11"/>
    <p:sldId id="270" r:id="rId12"/>
    <p:sldId id="271" r:id="rId13"/>
    <p:sldId id="272" r:id="rId14"/>
    <p:sldId id="260"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3C4827-3E95-4963-B378-4DE48FFAF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760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3C4827-3E95-4963-B378-4DE48FFAF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339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3C4827-3E95-4963-B378-4DE48FFAF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57889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41B69B2D-A347-4816-B8A0-4FDCE7BE9AE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5783748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41B69B2D-A347-4816-B8A0-4FDCE7BE9AE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63323961"/>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41B69B2D-A347-4816-B8A0-4FDCE7BE9AE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77224064"/>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99692" y="2462646"/>
            <a:ext cx="5658921" cy="1446550"/>
          </a:xfrm>
          <a:prstGeom prst="rect">
            <a:avLst/>
          </a:prstGeom>
          <a:noFill/>
        </p:spPr>
        <p:txBody>
          <a:bodyPr wrap="none" rtlCol="0">
            <a:spAutoFit/>
          </a:bodyPr>
          <a:lstStyle/>
          <a:p>
            <a:pPr algn="ctr"/>
            <a:r>
              <a:rPr lang="en-US" sz="4400" b="1" dirty="0" smtClean="0">
                <a:effectLst>
                  <a:outerShdw blurRad="38100" dist="38100" dir="2700000" algn="tl">
                    <a:srgbClr val="000000">
                      <a:alpha val="43137"/>
                    </a:srgbClr>
                  </a:outerShdw>
                </a:effectLst>
                <a:latin typeface="Baskerville Old Face" panose="02020602080505020303" pitchFamily="18" charset="0"/>
              </a:rPr>
              <a:t>Great Good </a:t>
            </a:r>
          </a:p>
          <a:p>
            <a:pPr algn="ctr"/>
            <a:r>
              <a:rPr lang="en-US" sz="4400" b="1" dirty="0" smtClean="0">
                <a:effectLst>
                  <a:outerShdw blurRad="38100" dist="38100" dir="2700000" algn="tl">
                    <a:srgbClr val="000000">
                      <a:alpha val="43137"/>
                    </a:srgbClr>
                  </a:outerShdw>
                </a:effectLst>
                <a:latin typeface="Baskerville Old Face" panose="02020602080505020303" pitchFamily="18" charset="0"/>
              </a:rPr>
              <a:t>Will Come Out Of This</a:t>
            </a:r>
            <a:endParaRPr lang="en-US" sz="4400"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TextBox 2"/>
          <p:cNvSpPr txBox="1"/>
          <p:nvPr/>
        </p:nvSpPr>
        <p:spPr>
          <a:xfrm>
            <a:off x="1174315" y="2769632"/>
            <a:ext cx="1274708" cy="1323439"/>
          </a:xfrm>
          <a:prstGeom prst="rect">
            <a:avLst/>
          </a:prstGeom>
          <a:noFill/>
        </p:spPr>
        <p:txBody>
          <a:bodyPr wrap="none" rtlCol="0">
            <a:spAutoFit/>
          </a:bodyPr>
          <a:lstStyle/>
          <a:p>
            <a:pPr algn="ctr"/>
            <a:r>
              <a:rPr lang="en-US" sz="32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sz="32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3:1-30</a:t>
            </a:r>
          </a:p>
          <a:p>
            <a:pPr algn="ctr"/>
            <a:r>
              <a:rPr lang="en-US" sz="1600" b="1" i="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NKJV</a:t>
            </a:r>
            <a:endParaRPr lang="en-US" sz="1600" b="1" i="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extBox 3"/>
          <p:cNvSpPr txBox="1"/>
          <p:nvPr/>
        </p:nvSpPr>
        <p:spPr>
          <a:xfrm>
            <a:off x="41564" y="6431973"/>
            <a:ext cx="2803973" cy="369332"/>
          </a:xfrm>
          <a:prstGeom prst="rect">
            <a:avLst/>
          </a:prstGeom>
          <a:noFill/>
        </p:spPr>
        <p:txBody>
          <a:bodyPr wrap="none" rtlCol="0">
            <a:spAutoFit/>
          </a:bodyPr>
          <a:lstStyle/>
          <a:p>
            <a:pPr algn="ctr"/>
            <a:r>
              <a:rPr lang="en-US" dirty="0" smtClean="0">
                <a:solidFill>
                  <a:srgbClr val="F9E7C9"/>
                </a:solidFill>
                <a:latin typeface="Baskerville Old Face" panose="02020602080505020303" pitchFamily="18" charset="0"/>
              </a:rPr>
              <a:t>Sunday, November 30, 2014</a:t>
            </a:r>
            <a:endParaRPr lang="en-US" dirty="0">
              <a:solidFill>
                <a:srgbClr val="F9E7C9"/>
              </a:solidFill>
              <a:latin typeface="Baskerville Old Face" panose="02020602080505020303" pitchFamily="18" charset="0"/>
            </a:endParaRPr>
          </a:p>
        </p:txBody>
      </p:sp>
      <p:sp>
        <p:nvSpPr>
          <p:cNvPr id="5" name="TextBox 4"/>
          <p:cNvSpPr txBox="1"/>
          <p:nvPr/>
        </p:nvSpPr>
        <p:spPr>
          <a:xfrm>
            <a:off x="7189879" y="6431973"/>
            <a:ext cx="1904689" cy="369332"/>
          </a:xfrm>
          <a:prstGeom prst="rect">
            <a:avLst/>
          </a:prstGeom>
          <a:noFill/>
        </p:spPr>
        <p:txBody>
          <a:bodyPr wrap="none" rtlCol="0">
            <a:spAutoFit/>
          </a:bodyPr>
          <a:lstStyle/>
          <a:p>
            <a:pPr algn="ctr"/>
            <a:r>
              <a:rPr lang="en-US" dirty="0" smtClean="0">
                <a:latin typeface="Baskerville Old Face" panose="02020602080505020303" pitchFamily="18" charset="0"/>
              </a:rPr>
              <a:t>Wayne </a:t>
            </a:r>
            <a:r>
              <a:rPr lang="en-US" dirty="0" err="1" smtClean="0">
                <a:latin typeface="Baskerville Old Face" panose="02020602080505020303" pitchFamily="18" charset="0"/>
              </a:rPr>
              <a:t>Hartsgrove</a:t>
            </a: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41877" y="6157070"/>
            <a:ext cx="86754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3:26-27</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379375" y="345270"/>
            <a:ext cx="4392548"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Nebuchadnezzar Praises God</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83797"/>
            <a:ext cx="8759537" cy="3046988"/>
          </a:xfrm>
          <a:prstGeom prst="rect">
            <a:avLst/>
          </a:prstGeom>
        </p:spPr>
        <p:txBody>
          <a:bodyPr wrap="square">
            <a:spAutoFit/>
          </a:bodyPr>
          <a:lstStyle/>
          <a:p>
            <a:r>
              <a:rPr lang="en-US" sz="2400" baseline="30000" dirty="0" smtClean="0">
                <a:latin typeface="Baskerville Old Face" panose="02020602080505020303" pitchFamily="18" charset="0"/>
              </a:rPr>
              <a:t>26 </a:t>
            </a:r>
            <a:r>
              <a:rPr lang="en-US" sz="2400" dirty="0" smtClean="0">
                <a:latin typeface="Baskerville Old Face" panose="02020602080505020303" pitchFamily="18" charset="0"/>
              </a:rPr>
              <a:t>Then Nebuchadnezzar went near the mouth of the burning fiery furnace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spoke, saying,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servants of the Most High God, come out, and come </a:t>
            </a:r>
            <a:r>
              <a:rPr lang="en-US" sz="2400" i="1" dirty="0" smtClean="0">
                <a:latin typeface="Baskerville Old Face" panose="02020602080505020303" pitchFamily="18" charset="0"/>
              </a:rPr>
              <a:t>here.</a:t>
            </a:r>
            <a:r>
              <a:rPr lang="en-US" sz="2400" dirty="0" smtClean="0">
                <a:latin typeface="Baskerville Old Face" panose="02020602080505020303" pitchFamily="18" charset="0"/>
              </a:rPr>
              <a:t>” Then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came from the midst of the fire. </a:t>
            </a:r>
            <a:r>
              <a:rPr lang="en-US" sz="2400" baseline="30000" dirty="0" smtClean="0">
                <a:latin typeface="Baskerville Old Face" panose="02020602080505020303" pitchFamily="18" charset="0"/>
              </a:rPr>
              <a:t>27 </a:t>
            </a:r>
            <a:r>
              <a:rPr lang="en-US" sz="2400" dirty="0" smtClean="0">
                <a:latin typeface="Baskerville Old Face" panose="02020602080505020303" pitchFamily="18" charset="0"/>
              </a:rPr>
              <a:t>And the satraps, administrators, governors, and the king’s counselors gathered together, and they saw these men on whose bodies the fire had no power; the hair of their head was not singed nor were their garments affected, and the smell of fire was not on them.</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94746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41877" y="6157070"/>
            <a:ext cx="86754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3:28-30</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379375" y="345270"/>
            <a:ext cx="4392548"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Nebuchadnezzar Praises God</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4524315"/>
          </a:xfrm>
          <a:prstGeom prst="rect">
            <a:avLst/>
          </a:prstGeom>
        </p:spPr>
        <p:txBody>
          <a:bodyPr wrap="square">
            <a:spAutoFit/>
          </a:bodyPr>
          <a:lstStyle/>
          <a:p>
            <a:r>
              <a:rPr lang="en-US" sz="2400" baseline="30000" dirty="0" smtClean="0">
                <a:latin typeface="Baskerville Old Face" panose="02020602080505020303" pitchFamily="18" charset="0"/>
              </a:rPr>
              <a:t>28 </a:t>
            </a:r>
            <a:r>
              <a:rPr lang="en-US" sz="2400" dirty="0" smtClean="0">
                <a:latin typeface="Baskerville Old Face" panose="02020602080505020303" pitchFamily="18" charset="0"/>
              </a:rPr>
              <a:t>Nebuchadnezzar spoke, saying, “Blessed be the God of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who sent His Angel and delivered His servants who trusted in Him, and they have frustrated the king’s word, and yielded their bodies, that they should not serve nor worship any god except their own God! </a:t>
            </a:r>
            <a:r>
              <a:rPr lang="en-US" sz="2400" baseline="30000" dirty="0" smtClean="0">
                <a:latin typeface="Baskerville Old Face" panose="02020602080505020303" pitchFamily="18" charset="0"/>
              </a:rPr>
              <a:t>29 </a:t>
            </a:r>
            <a:r>
              <a:rPr lang="en-US" sz="2400" dirty="0" smtClean="0">
                <a:latin typeface="Baskerville Old Face" panose="02020602080505020303" pitchFamily="18" charset="0"/>
              </a:rPr>
              <a:t>Therefore I make a decree that any people, nation, or language which speaks anything amiss against the God of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shall be cut in pieces, and their houses shall be made an ash heap; because there is no other God who can deliver like this.”</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30 </a:t>
            </a:r>
            <a:r>
              <a:rPr lang="en-US" sz="2400" dirty="0" smtClean="0">
                <a:latin typeface="Baskerville Old Face" panose="02020602080505020303" pitchFamily="18" charset="0"/>
              </a:rPr>
              <a:t>Then the king promoted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in the province of Babylon.</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48902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9745" y="2939579"/>
            <a:ext cx="6930737" cy="954107"/>
          </a:xfrm>
          <a:prstGeom prst="rect">
            <a:avLst/>
          </a:prstGeom>
        </p:spPr>
        <p:txBody>
          <a:bodyPr wrap="square">
            <a:spAutoFit/>
          </a:bodyPr>
          <a:lstStyle/>
          <a:p>
            <a:pPr marL="228600" marR="0">
              <a:spcBef>
                <a:spcPts val="0"/>
              </a:spcBef>
              <a:spcAft>
                <a:spcPts val="0"/>
              </a:spcAft>
            </a:pP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What we must do is to ­ </a:t>
            </a:r>
            <a:r>
              <a:rPr lang="en-US" sz="2800" b="1" u="sng"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that we made it to the </a:t>
            </a:r>
            <a:r>
              <a:rPr lang="en-US" sz="2800" b="1" u="sng"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19744" y="2939579"/>
            <a:ext cx="6930737" cy="954107"/>
          </a:xfrm>
          <a:prstGeom prst="rect">
            <a:avLst/>
          </a:prstGeom>
        </p:spPr>
        <p:txBody>
          <a:bodyPr wrap="square">
            <a:spAutoFit/>
          </a:bodyPr>
          <a:lstStyle/>
          <a:p>
            <a:pPr marL="228600" marR="0">
              <a:spcBef>
                <a:spcPts val="0"/>
              </a:spcBef>
              <a:spcAft>
                <a:spcPts val="0"/>
              </a:spcAft>
            </a:pP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What we must do is to ­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thank</a:t>
            </a: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God</a:t>
            </a: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that we made it to the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fire.</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19744" y="3126615"/>
            <a:ext cx="6930737" cy="523220"/>
          </a:xfrm>
          <a:prstGeom prst="rect">
            <a:avLst/>
          </a:prstGeom>
        </p:spPr>
        <p:txBody>
          <a:bodyPr wrap="square">
            <a:spAutoFit/>
          </a:bodyPr>
          <a:lstStyle/>
          <a:p>
            <a:pPr marL="228600" marR="0">
              <a:spcBef>
                <a:spcPts val="0"/>
              </a:spcBef>
              <a:spcAft>
                <a:spcPts val="0"/>
              </a:spcAft>
            </a:pPr>
            <a:r>
              <a:rPr lang="en-US" sz="2800" b="1" dirty="0">
                <a:effectLst>
                  <a:outerShdw blurRad="38100" dist="38100" dir="2700000" algn="tl">
                    <a:srgbClr val="000000">
                      <a:alpha val="43137"/>
                    </a:srgbClr>
                  </a:outerShdw>
                </a:effectLst>
                <a:latin typeface="Baskerville Old Face" panose="02020602080505020303" pitchFamily="18" charset="0"/>
              </a:rPr>
              <a:t>They made it to the </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19744" y="3126615"/>
            <a:ext cx="6930737" cy="523220"/>
          </a:xfrm>
          <a:prstGeom prst="rect">
            <a:avLst/>
          </a:prstGeom>
        </p:spPr>
        <p:txBody>
          <a:bodyPr wrap="square">
            <a:spAutoFit/>
          </a:bodyPr>
          <a:lstStyle/>
          <a:p>
            <a:pPr marL="228600" marR="0">
              <a:spcBef>
                <a:spcPts val="0"/>
              </a:spcBef>
              <a:spcAft>
                <a:spcPts val="0"/>
              </a:spcAft>
            </a:pPr>
            <a:r>
              <a:rPr lang="en-US" sz="2800" b="1" dirty="0">
                <a:effectLst>
                  <a:outerShdw blurRad="38100" dist="38100" dir="2700000" algn="tl">
                    <a:srgbClr val="000000">
                      <a:alpha val="43137"/>
                    </a:srgbClr>
                  </a:outerShdw>
                </a:effectLst>
                <a:latin typeface="Baskerville Old Face" panose="02020602080505020303" pitchFamily="18" charset="0"/>
              </a:rPr>
              <a:t>They made it to the </a:t>
            </a:r>
            <a:r>
              <a:rPr lang="en-US" sz="2800" b="1" u="sng" dirty="0" smtClean="0">
                <a:effectLst>
                  <a:outerShdw blurRad="38100" dist="38100" dir="2700000" algn="tl">
                    <a:srgbClr val="000000">
                      <a:alpha val="43137"/>
                    </a:srgbClr>
                  </a:outerShdw>
                </a:effectLst>
                <a:latin typeface="Baskerville Old Face" panose="02020602080505020303" pitchFamily="18" charset="0"/>
              </a:rPr>
              <a:t>fire.</a:t>
            </a:r>
            <a:r>
              <a:rPr lang="en-US" sz="2800" b="1" dirty="0" smtClean="0">
                <a:effectLst>
                  <a:outerShdw blurRad="38100" dist="38100" dir="2700000" algn="tl">
                    <a:srgbClr val="000000">
                      <a:alpha val="43137"/>
                    </a:srgbClr>
                  </a:outerShdw>
                </a:effectLst>
                <a:latin typeface="Baskerville Old Face" panose="02020602080505020303" pitchFamily="18" charset="0"/>
              </a:rPr>
              <a:t>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1.</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3299112" y="2449506"/>
            <a:ext cx="4572000" cy="1938992"/>
          </a:xfrm>
          <a:prstGeom prst="rect">
            <a:avLst/>
          </a:prstGeom>
        </p:spPr>
        <p:txBody>
          <a:bodyPr>
            <a:spAutoFit/>
          </a:bodyPr>
          <a:lstStyle/>
          <a:p>
            <a:r>
              <a:rPr lang="en-US" sz="2400" baseline="30000" dirty="0">
                <a:solidFill>
                  <a:srgbClr val="000000"/>
                </a:solidFill>
                <a:latin typeface="Baskerville Old Face" panose="02020602080505020303" pitchFamily="18" charset="0"/>
              </a:rPr>
              <a:t>20 </a:t>
            </a:r>
            <a:r>
              <a:rPr lang="en-US" sz="2400" dirty="0">
                <a:solidFill>
                  <a:srgbClr val="000000"/>
                </a:solidFill>
                <a:latin typeface="Baskerville Old Face" panose="02020602080505020303" pitchFamily="18" charset="0"/>
              </a:rPr>
              <a:t>And he commanded certain mighty men of valor who </a:t>
            </a:r>
            <a:r>
              <a:rPr lang="en-US" sz="2400" i="1" dirty="0">
                <a:solidFill>
                  <a:srgbClr val="000000"/>
                </a:solidFill>
                <a:latin typeface="Baskerville Old Face" panose="02020602080505020303" pitchFamily="18" charset="0"/>
              </a:rPr>
              <a:t>were</a:t>
            </a:r>
            <a:r>
              <a:rPr lang="en-US" sz="2400" dirty="0">
                <a:solidFill>
                  <a:srgbClr val="000000"/>
                </a:solidFill>
                <a:latin typeface="Baskerville Old Face" panose="02020602080505020303" pitchFamily="18" charset="0"/>
              </a:rPr>
              <a:t> in his army to bind Shadrach, Meshach, and Abed-</a:t>
            </a:r>
            <a:r>
              <a:rPr lang="en-US" sz="2400" dirty="0" err="1">
                <a:solidFill>
                  <a:srgbClr val="000000"/>
                </a:solidFill>
                <a:latin typeface="Baskerville Old Face" panose="02020602080505020303" pitchFamily="18" charset="0"/>
              </a:rPr>
              <a:t>Nego</a:t>
            </a:r>
            <a:r>
              <a:rPr lang="en-US" sz="2400" dirty="0">
                <a:solidFill>
                  <a:srgbClr val="000000"/>
                </a:solidFill>
                <a:latin typeface="Baskerville Old Face" panose="02020602080505020303" pitchFamily="18" charset="0"/>
              </a:rPr>
              <a:t>, </a:t>
            </a:r>
            <a:r>
              <a:rPr lang="en-US" sz="2400" i="1" dirty="0">
                <a:solidFill>
                  <a:srgbClr val="000000"/>
                </a:solidFill>
                <a:latin typeface="Baskerville Old Face" panose="02020602080505020303" pitchFamily="18" charset="0"/>
              </a:rPr>
              <a:t>and</a:t>
            </a:r>
            <a:r>
              <a:rPr lang="en-US" sz="2400" dirty="0">
                <a:solidFill>
                  <a:srgbClr val="000000"/>
                </a:solidFill>
                <a:latin typeface="Baskerville Old Face" panose="02020602080505020303" pitchFamily="18" charset="0"/>
              </a:rPr>
              <a:t> cast </a:t>
            </a:r>
            <a:r>
              <a:rPr lang="en-US" sz="2400" i="1" dirty="0">
                <a:solidFill>
                  <a:srgbClr val="000000"/>
                </a:solidFill>
                <a:latin typeface="Baskerville Old Face" panose="02020602080505020303" pitchFamily="18" charset="0"/>
              </a:rPr>
              <a:t>them</a:t>
            </a:r>
            <a:r>
              <a:rPr lang="en-US" sz="2400" dirty="0">
                <a:solidFill>
                  <a:srgbClr val="000000"/>
                </a:solidFill>
                <a:latin typeface="Baskerville Old Face" panose="02020602080505020303" pitchFamily="18" charset="0"/>
              </a:rPr>
              <a:t> into the burning fiery furnace. </a:t>
            </a:r>
            <a:endParaRPr lang="en-US" dirty="0"/>
          </a:p>
        </p:txBody>
      </p:sp>
    </p:spTree>
    <p:extLst>
      <p:ext uri="{BB962C8B-B14F-4D97-AF65-F5344CB8AC3E}">
        <p14:creationId xmlns:p14="http://schemas.microsoft.com/office/powerpoint/2010/main" val="5251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0 0 L 0 -0.25 E" pathEditMode="relative" ptsTypes="">
                                      <p:cBhvr>
                                        <p:cTn id="13" dur="1000" fill="hold"/>
                                        <p:tgtEl>
                                          <p:spTgt spid="5"/>
                                        </p:tgtEl>
                                        <p:attrNameLst>
                                          <p:attrName>ppt_x</p:attrName>
                                          <p:attrName>ppt_y</p:attrName>
                                        </p:attrNameLst>
                                      </p:cBhvr>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19740" y="2726502"/>
            <a:ext cx="6930737" cy="1384995"/>
          </a:xfrm>
          <a:prstGeom prst="rect">
            <a:avLst/>
          </a:prstGeom>
        </p:spPr>
        <p:txBody>
          <a:bodyPr wrap="square">
            <a:spAutoFit/>
          </a:bodyPr>
          <a:lstStyle/>
          <a:p>
            <a:pPr marR="0" lvl="0">
              <a:spcBef>
                <a:spcPts val="0"/>
              </a:spcBef>
              <a:spcAft>
                <a:spcPts val="0"/>
              </a:spcAft>
            </a:pP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They bound them. The first thing the devil wants to do is to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bind</a:t>
            </a: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us.</a:t>
            </a:r>
            <a:endParaRPr lang="en-US" sz="24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a:p>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(restrict , limit, contain us)</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rPr>
              <a:t>2</a:t>
            </a: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3299108" y="2449503"/>
            <a:ext cx="4572000" cy="1938992"/>
          </a:xfrm>
          <a:prstGeom prst="rect">
            <a:avLst/>
          </a:prstGeom>
        </p:spPr>
        <p:txBody>
          <a:bodyPr>
            <a:spAutoFit/>
          </a:bodyPr>
          <a:lstStyle/>
          <a:p>
            <a:r>
              <a:rPr lang="en-US" sz="2400" baseline="30000" dirty="0" smtClean="0">
                <a:latin typeface="Baskerville Old Face" panose="02020602080505020303" pitchFamily="18" charset="0"/>
              </a:rPr>
              <a:t>21 </a:t>
            </a:r>
            <a:r>
              <a:rPr lang="en-US" sz="2400" dirty="0" smtClean="0">
                <a:latin typeface="Baskerville Old Face" panose="02020602080505020303" pitchFamily="18" charset="0"/>
              </a:rPr>
              <a:t>Then these men were bound in their coats, their trousers, their turbans, and their </a:t>
            </a:r>
            <a:r>
              <a:rPr lang="en-US" sz="2400" i="1" dirty="0" smtClean="0">
                <a:latin typeface="Baskerville Old Face" panose="02020602080505020303" pitchFamily="18" charset="0"/>
              </a:rPr>
              <a:t>other</a:t>
            </a:r>
            <a:r>
              <a:rPr lang="en-US" sz="2400" dirty="0" smtClean="0">
                <a:latin typeface="Baskerville Old Face" panose="02020602080505020303" pitchFamily="18" charset="0"/>
              </a:rPr>
              <a:t> garments, and were cast into the midst of the burning fiery furnace.</a:t>
            </a:r>
            <a:endParaRPr lang="en-US" dirty="0"/>
          </a:p>
        </p:txBody>
      </p:sp>
      <p:sp>
        <p:nvSpPr>
          <p:cNvPr id="8" name="Rectangle 7"/>
          <p:cNvSpPr/>
          <p:nvPr/>
        </p:nvSpPr>
        <p:spPr>
          <a:xfrm>
            <a:off x="2119741" y="2726503"/>
            <a:ext cx="6930737" cy="1384995"/>
          </a:xfrm>
          <a:prstGeom prst="rect">
            <a:avLst/>
          </a:prstGeom>
        </p:spPr>
        <p:txBody>
          <a:bodyPr wrap="square">
            <a:spAutoFit/>
          </a:bodyPr>
          <a:lstStyle/>
          <a:p>
            <a:pPr marR="0" lvl="0">
              <a:spcBef>
                <a:spcPts val="0"/>
              </a:spcBef>
              <a:spcAft>
                <a:spcPts val="0"/>
              </a:spcAft>
            </a:pP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They bound them. The first thing the devil wants to do is to </a:t>
            </a:r>
            <a:r>
              <a:rPr lang="en-US" sz="2800" b="1" u="sng"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24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a:p>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0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0 0 L 0 -0.25 E" pathEditMode="relative" ptsTypes="">
                                      <p:cBhvr>
                                        <p:cTn id="13" dur="1000" fill="hold"/>
                                        <p:tgtEl>
                                          <p:spTgt spid="5"/>
                                        </p:tgtEl>
                                        <p:attrNameLst>
                                          <p:attrName>ppt_x</p:attrName>
                                          <p:attrName>ppt_y</p:attrName>
                                        </p:attrNameLst>
                                      </p:cBhvr>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13262" y="2941947"/>
            <a:ext cx="6930737" cy="954107"/>
          </a:xfrm>
          <a:prstGeom prst="rect">
            <a:avLst/>
          </a:prstGeom>
        </p:spPr>
        <p:txBody>
          <a:bodyPr wrap="square">
            <a:spAutoFit/>
          </a:bodyPr>
          <a:lstStyle/>
          <a:p>
            <a:pPr marR="0" lvl="0">
              <a:spcBef>
                <a:spcPts val="0"/>
              </a:spcBef>
              <a:spcAft>
                <a:spcPts val="0"/>
              </a:spcAft>
            </a:pPr>
            <a:r>
              <a:rPr lang="en-US" sz="2800" b="1" dirty="0">
                <a:effectLst>
                  <a:outerShdw blurRad="38100" dist="38100" dir="2700000" algn="tl">
                    <a:srgbClr val="000000">
                      <a:alpha val="43137"/>
                    </a:srgbClr>
                  </a:outerShdw>
                </a:effectLst>
                <a:latin typeface="Baskerville Old Face" panose="02020602080505020303" pitchFamily="18" charset="0"/>
              </a:rPr>
              <a:t>They ­</a:t>
            </a:r>
            <a:r>
              <a:rPr lang="en-US" sz="2800" b="1" u="sng" dirty="0">
                <a:effectLst>
                  <a:outerShdw blurRad="38100" dist="38100" dir="2700000" algn="tl">
                    <a:srgbClr val="000000">
                      <a:alpha val="43137"/>
                    </a:srgbClr>
                  </a:outerShdw>
                </a:effectLst>
                <a:latin typeface="Baskerville Old Face" panose="02020602080505020303" pitchFamily="18" charset="0"/>
              </a:rPr>
              <a:t>cast</a:t>
            </a:r>
            <a:r>
              <a:rPr lang="en-US" sz="2800" b="1" dirty="0">
                <a:effectLst>
                  <a:outerShdw blurRad="38100" dist="38100" dir="2700000" algn="tl">
                    <a:srgbClr val="000000">
                      <a:alpha val="43137"/>
                    </a:srgbClr>
                  </a:outerShdw>
                </a:effectLst>
                <a:latin typeface="Baskerville Old Face" panose="02020602080505020303" pitchFamily="18" charset="0"/>
              </a:rPr>
              <a:t>/</a:t>
            </a:r>
            <a:r>
              <a:rPr lang="en-US" sz="2800" b="1" u="sng" dirty="0">
                <a:effectLst>
                  <a:outerShdw blurRad="38100" dist="38100" dir="2700000" algn="tl">
                    <a:srgbClr val="000000">
                      <a:alpha val="43137"/>
                    </a:srgbClr>
                  </a:outerShdw>
                </a:effectLst>
                <a:latin typeface="Baskerville Old Face" panose="02020602080505020303" pitchFamily="18" charset="0"/>
              </a:rPr>
              <a:t>threw</a:t>
            </a:r>
            <a:r>
              <a:rPr lang="en-US" sz="2800" b="1" dirty="0">
                <a:effectLst>
                  <a:outerShdw blurRad="38100" dist="38100" dir="2700000" algn="tl">
                    <a:srgbClr val="000000">
                      <a:alpha val="43137"/>
                    </a:srgbClr>
                  </a:outerShdw>
                </a:effectLst>
                <a:latin typeface="Baskerville Old Face" panose="02020602080505020303" pitchFamily="18" charset="0"/>
              </a:rPr>
              <a:t> them into the furnace which was </a:t>
            </a:r>
            <a:r>
              <a:rPr lang="en-US" sz="2800" b="1" u="sng" dirty="0">
                <a:effectLst>
                  <a:outerShdw blurRad="38100" dist="38100" dir="2700000" algn="tl">
                    <a:srgbClr val="000000">
                      <a:alpha val="43137"/>
                    </a:srgbClr>
                  </a:outerShdw>
                </a:effectLst>
                <a:latin typeface="Baskerville Old Face" panose="02020602080505020303" pitchFamily="18" charset="0"/>
              </a:rPr>
              <a:t>seven </a:t>
            </a:r>
            <a:r>
              <a:rPr lang="en-US" sz="2800" b="1" dirty="0">
                <a:effectLst>
                  <a:outerShdw blurRad="38100" dist="38100" dir="2700000" algn="tl">
                    <a:srgbClr val="000000">
                      <a:alpha val="43137"/>
                    </a:srgbClr>
                  </a:outerShdw>
                </a:effectLst>
                <a:latin typeface="Baskerville Old Face" panose="02020602080505020303" pitchFamily="18" charset="0"/>
              </a:rPr>
              <a:t>times </a:t>
            </a:r>
            <a:r>
              <a:rPr lang="en-US" sz="2800" b="1" dirty="0" smtClean="0">
                <a:effectLst>
                  <a:outerShdw blurRad="38100" dist="38100" dir="2700000" algn="tl">
                    <a:srgbClr val="000000">
                      <a:alpha val="43137"/>
                    </a:srgbClr>
                  </a:outerShdw>
                </a:effectLst>
                <a:latin typeface="Baskerville Old Face" panose="02020602080505020303" pitchFamily="18" charset="0"/>
              </a:rPr>
              <a:t>hotter.</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2769176" y="2264838"/>
            <a:ext cx="5818908" cy="2308324"/>
          </a:xfrm>
          <a:prstGeom prst="rect">
            <a:avLst/>
          </a:prstGeom>
        </p:spPr>
        <p:txBody>
          <a:bodyPr wrap="square">
            <a:spAutoFit/>
          </a:bodyPr>
          <a:lstStyle/>
          <a:p>
            <a:r>
              <a:rPr lang="en-US" sz="2400" baseline="30000" dirty="0" smtClean="0">
                <a:latin typeface="Baskerville Old Face" panose="02020602080505020303" pitchFamily="18" charset="0"/>
              </a:rPr>
              <a:t>19 </a:t>
            </a:r>
            <a:r>
              <a:rPr lang="en-US" sz="2400" dirty="0" smtClean="0">
                <a:latin typeface="Baskerville Old Face" panose="02020602080505020303" pitchFamily="18" charset="0"/>
              </a:rPr>
              <a:t>Then Nebuchadnezzar was full of fury, and the expression on his face changed toward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He spoke and commanded that they heat the furnace seven times more than it was usually heated.</a:t>
            </a:r>
            <a:endParaRPr lang="en-US" dirty="0"/>
          </a:p>
        </p:txBody>
      </p:sp>
      <p:sp>
        <p:nvSpPr>
          <p:cNvPr id="8" name="Rectangle 7"/>
          <p:cNvSpPr/>
          <p:nvPr/>
        </p:nvSpPr>
        <p:spPr>
          <a:xfrm>
            <a:off x="2213263" y="2941948"/>
            <a:ext cx="6930737" cy="954107"/>
          </a:xfrm>
          <a:prstGeom prst="rect">
            <a:avLst/>
          </a:prstGeom>
        </p:spPr>
        <p:txBody>
          <a:bodyPr wrap="square">
            <a:spAutoFit/>
          </a:bodyPr>
          <a:lstStyle/>
          <a:p>
            <a:pPr marR="0" lvl="0">
              <a:spcBef>
                <a:spcPts val="0"/>
              </a:spcBef>
              <a:spcAft>
                <a:spcPts val="0"/>
              </a:spcAft>
            </a:pPr>
            <a:r>
              <a:rPr lang="en-US" sz="2800" b="1" dirty="0">
                <a:effectLst>
                  <a:outerShdw blurRad="38100" dist="38100" dir="2700000" algn="tl">
                    <a:srgbClr val="000000">
                      <a:alpha val="43137"/>
                    </a:srgbClr>
                  </a:outerShdw>
                </a:effectLst>
                <a:latin typeface="Baskerville Old Face" panose="02020602080505020303" pitchFamily="18" charset="0"/>
              </a:rPr>
              <a:t>They </a:t>
            </a:r>
            <a:r>
              <a:rPr lang="en-US" sz="2800" b="1" dirty="0" smtClean="0">
                <a:effectLst>
                  <a:outerShdw blurRad="38100" dist="38100" dir="2700000" algn="tl">
                    <a:srgbClr val="000000">
                      <a:alpha val="43137"/>
                    </a:srgbClr>
                  </a:outerShdw>
                </a:effectLst>
                <a:latin typeface="Baskerville Old Face" panose="02020602080505020303" pitchFamily="18" charset="0"/>
              </a:rPr>
              <a:t>­</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a:effectLst>
                  <a:outerShdw blurRad="38100" dist="38100" dir="2700000" algn="tl">
                    <a:srgbClr val="000000">
                      <a:alpha val="43137"/>
                    </a:srgbClr>
                  </a:outerShdw>
                </a:effectLst>
                <a:latin typeface="Baskerville Old Face" panose="02020602080505020303" pitchFamily="18" charset="0"/>
              </a:rPr>
              <a:t>them into the furnace which was </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a:effectLst>
                  <a:outerShdw blurRad="38100" dist="38100" dir="2700000" algn="tl">
                    <a:srgbClr val="000000">
                      <a:alpha val="43137"/>
                    </a:srgbClr>
                  </a:outerShdw>
                </a:effectLst>
                <a:latin typeface="Baskerville Old Face" panose="02020602080505020303" pitchFamily="18" charset="0"/>
              </a:rPr>
              <a:t>times </a:t>
            </a:r>
            <a:r>
              <a:rPr lang="en-US" sz="2800" b="1" dirty="0" smtClean="0">
                <a:effectLst>
                  <a:outerShdw blurRad="38100" dist="38100" dir="2700000" algn="tl">
                    <a:srgbClr val="000000">
                      <a:alpha val="43137"/>
                    </a:srgbClr>
                  </a:outerShdw>
                </a:effectLst>
                <a:latin typeface="Baskerville Old Face" panose="02020602080505020303" pitchFamily="18" charset="0"/>
              </a:rPr>
              <a:t>hotter.</a:t>
            </a:r>
            <a:r>
              <a:rPr lang="en-US" sz="2800" b="1" dirty="0" smtClean="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26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3.05556E-6 3.7037E-7 L 3.05556E-6 -0.25 " pathEditMode="relative" rAng="0" ptsTypes="AA">
                                      <p:cBhvr>
                                        <p:cTn id="13" dur="1000" fill="hold"/>
                                        <p:tgtEl>
                                          <p:spTgt spid="5"/>
                                        </p:tgtEl>
                                        <p:attrNameLst>
                                          <p:attrName>ppt_x</p:attrName>
                                          <p:attrName>ppt_y</p:attrName>
                                        </p:attrNameLst>
                                      </p:cBhvr>
                                      <p:rCtr x="0" y="-12500"/>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13262" y="2941947"/>
            <a:ext cx="6930737" cy="954107"/>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They (Shadrach, Meshach, and Abed-</a:t>
            </a:r>
            <a:r>
              <a:rPr lang="en-US" sz="2800" b="1" dirty="0" err="1">
                <a:effectLst>
                  <a:outerShdw blurRad="38100" dist="38100" dir="2700000" algn="tl">
                    <a:srgbClr val="000000">
                      <a:alpha val="43137"/>
                    </a:srgbClr>
                  </a:outerShdw>
                </a:effectLst>
                <a:latin typeface="Baskerville Old Face" panose="02020602080505020303" pitchFamily="18" charset="0"/>
              </a:rPr>
              <a:t>Nego</a:t>
            </a:r>
            <a:r>
              <a:rPr lang="en-US" sz="2800" b="1" dirty="0">
                <a:effectLst>
                  <a:outerShdw blurRad="38100" dist="38100" dir="2700000" algn="tl">
                    <a:srgbClr val="000000">
                      <a:alpha val="43137"/>
                    </a:srgbClr>
                  </a:outerShdw>
                </a:effectLst>
                <a:latin typeface="Baskerville Old Face" panose="02020602080505020303" pitchFamily="18" charset="0"/>
              </a:rPr>
              <a:t>) </a:t>
            </a:r>
          </a:p>
          <a:p>
            <a:r>
              <a:rPr lang="en-US" sz="2800" b="1" u="sng" dirty="0">
                <a:effectLst>
                  <a:outerShdw blurRad="38100" dist="38100" dir="2700000" algn="tl">
                    <a:srgbClr val="000000">
                      <a:alpha val="43137"/>
                    </a:srgbClr>
                  </a:outerShdw>
                </a:effectLst>
                <a:latin typeface="Baskerville Old Face" panose="02020602080505020303" pitchFamily="18" charset="0"/>
              </a:rPr>
              <a:t>were</a:t>
            </a:r>
            <a:r>
              <a:rPr lang="en-US" sz="2800" b="1" dirty="0">
                <a:effectLst>
                  <a:outerShdw blurRad="38100" dist="38100" dir="2700000" algn="tl">
                    <a:srgbClr val="000000">
                      <a:alpha val="43137"/>
                    </a:srgbClr>
                  </a:outerShdw>
                </a:effectLst>
                <a:latin typeface="Baskerville Old Face" panose="02020602080505020303" pitchFamily="18" charset="0"/>
              </a:rPr>
              <a:t> </a:t>
            </a:r>
            <a:r>
              <a:rPr lang="en-US" sz="2800" b="1" u="sng" dirty="0">
                <a:effectLst>
                  <a:outerShdw blurRad="38100" dist="38100" dir="2700000" algn="tl">
                    <a:srgbClr val="000000">
                      <a:alpha val="43137"/>
                    </a:srgbClr>
                  </a:outerShdw>
                </a:effectLst>
                <a:latin typeface="Baskerville Old Face" panose="02020602080505020303" pitchFamily="18" charset="0"/>
              </a:rPr>
              <a:t>up</a:t>
            </a:r>
            <a:r>
              <a:rPr lang="en-US" sz="2800" b="1" dirty="0">
                <a:effectLst>
                  <a:outerShdw blurRad="38100" dist="38100" dir="2700000" algn="tl">
                    <a:srgbClr val="000000">
                      <a:alpha val="43137"/>
                    </a:srgbClr>
                  </a:outerShdw>
                </a:effectLst>
                <a:latin typeface="Baskerville Old Face" panose="02020602080505020303" pitchFamily="18" charset="0"/>
              </a:rPr>
              <a:t> </a:t>
            </a:r>
            <a:r>
              <a:rPr lang="en-US" sz="2800" b="1" u="sng" dirty="0">
                <a:effectLst>
                  <a:outerShdw blurRad="38100" dist="38100" dir="2700000" algn="tl">
                    <a:srgbClr val="000000">
                      <a:alpha val="43137"/>
                    </a:srgbClr>
                  </a:outerShdw>
                </a:effectLst>
                <a:latin typeface="Baskerville Old Face" panose="02020602080505020303" pitchFamily="18" charset="0"/>
              </a:rPr>
              <a:t>walking</a:t>
            </a:r>
            <a:r>
              <a:rPr lang="en-US" sz="2800" b="1" dirty="0">
                <a:effectLst>
                  <a:outerShdw blurRad="38100" dist="38100" dir="2700000" algn="tl">
                    <a:srgbClr val="000000">
                      <a:alpha val="43137"/>
                    </a:srgbClr>
                  </a:outerShdw>
                </a:effectLst>
                <a:latin typeface="Baskerville Old Face" panose="02020602080505020303" pitchFamily="18" charset="0"/>
              </a:rPr>
              <a:t> in the middle of the </a:t>
            </a:r>
            <a:r>
              <a:rPr lang="en-US" sz="2800" b="1" dirty="0" smtClean="0">
                <a:effectLst>
                  <a:outerShdw blurRad="38100" dist="38100" dir="2700000" algn="tl">
                    <a:srgbClr val="000000">
                      <a:alpha val="43137"/>
                    </a:srgbClr>
                  </a:outerShdw>
                </a:effectLst>
                <a:latin typeface="Baskerville Old Face" panose="02020602080505020303" pitchFamily="18" charset="0"/>
              </a:rPr>
              <a:t>fire.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rPr>
              <a:t>4</a:t>
            </a: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2769176" y="2818834"/>
            <a:ext cx="5818908" cy="1200329"/>
          </a:xfrm>
          <a:prstGeom prst="rect">
            <a:avLst/>
          </a:prstGeom>
        </p:spPr>
        <p:txBody>
          <a:bodyPr wrap="square">
            <a:spAutoFit/>
          </a:bodyPr>
          <a:lstStyle/>
          <a:p>
            <a:r>
              <a:rPr lang="en-US" sz="2400" baseline="30000" dirty="0" smtClean="0">
                <a:latin typeface="Baskerville Old Face" panose="02020602080505020303" pitchFamily="18" charset="0"/>
              </a:rPr>
              <a:t>23 </a:t>
            </a:r>
            <a:r>
              <a:rPr lang="en-US" sz="2400" dirty="0" smtClean="0">
                <a:latin typeface="Baskerville Old Face" panose="02020602080505020303" pitchFamily="18" charset="0"/>
              </a:rPr>
              <a:t>And these three men,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fell down bound into the midst of the burning fiery furnace.</a:t>
            </a:r>
            <a:endParaRPr lang="en-US" sz="2400" dirty="0" smtClean="0">
              <a:latin typeface="Baskerville Old Face" panose="02020602080505020303" pitchFamily="18" charset="0"/>
            </a:endParaRPr>
          </a:p>
        </p:txBody>
      </p:sp>
      <p:sp>
        <p:nvSpPr>
          <p:cNvPr id="8" name="Rectangle 7"/>
          <p:cNvSpPr/>
          <p:nvPr/>
        </p:nvSpPr>
        <p:spPr>
          <a:xfrm>
            <a:off x="2213263" y="2941946"/>
            <a:ext cx="6930737" cy="954107"/>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They (Shadrach, Meshach, and Abed-</a:t>
            </a:r>
            <a:r>
              <a:rPr lang="en-US" sz="2800" b="1" dirty="0" err="1">
                <a:effectLst>
                  <a:outerShdw blurRad="38100" dist="38100" dir="2700000" algn="tl">
                    <a:srgbClr val="000000">
                      <a:alpha val="43137"/>
                    </a:srgbClr>
                  </a:outerShdw>
                </a:effectLst>
                <a:latin typeface="Baskerville Old Face" panose="02020602080505020303" pitchFamily="18" charset="0"/>
              </a:rPr>
              <a:t>Nego</a:t>
            </a:r>
            <a:r>
              <a:rPr lang="en-US" sz="2800" b="1" dirty="0">
                <a:effectLst>
                  <a:outerShdw blurRad="38100" dist="38100" dir="2700000" algn="tl">
                    <a:srgbClr val="000000">
                      <a:alpha val="43137"/>
                    </a:srgbClr>
                  </a:outerShdw>
                </a:effectLst>
                <a:latin typeface="Baskerville Old Face" panose="02020602080505020303" pitchFamily="18" charset="0"/>
              </a:rPr>
              <a:t>) </a:t>
            </a:r>
          </a:p>
          <a:p>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 </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 </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a:effectLst>
                  <a:outerShdw blurRad="38100" dist="38100" dir="2700000" algn="tl">
                    <a:srgbClr val="000000">
                      <a:alpha val="43137"/>
                    </a:srgbClr>
                  </a:outerShdw>
                </a:effectLst>
                <a:latin typeface="Baskerville Old Face" panose="02020602080505020303" pitchFamily="18" charset="0"/>
              </a:rPr>
              <a:t>in the middle of the </a:t>
            </a:r>
            <a:r>
              <a:rPr lang="en-US" sz="2800" b="1" dirty="0" smtClean="0">
                <a:effectLst>
                  <a:outerShdw blurRad="38100" dist="38100" dir="2700000" algn="tl">
                    <a:srgbClr val="000000">
                      <a:alpha val="43137"/>
                    </a:srgbClr>
                  </a:outerShdw>
                </a:effectLst>
                <a:latin typeface="Baskerville Old Face" panose="02020602080505020303" pitchFamily="18" charset="0"/>
              </a:rPr>
              <a:t>fire.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04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3.05556E-6 3.7037E-7 L 3.05556E-6 -0.25 " pathEditMode="relative" rAng="0" ptsTypes="AA">
                                      <p:cBhvr>
                                        <p:cTn id="13" dur="1000" fill="hold"/>
                                        <p:tgtEl>
                                          <p:spTgt spid="5"/>
                                        </p:tgtEl>
                                        <p:attrNameLst>
                                          <p:attrName>ppt_x</p:attrName>
                                          <p:attrName>ppt_y</p:attrName>
                                        </p:attrNameLst>
                                      </p:cBhvr>
                                      <p:rCtr x="0" y="-12500"/>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30135" y="3157392"/>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What did the fire do to the three Hebrew boys?</a:t>
            </a: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5.</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2686048" y="1312834"/>
            <a:ext cx="5818908" cy="4524315"/>
          </a:xfrm>
          <a:prstGeom prst="rect">
            <a:avLst/>
          </a:prstGeom>
        </p:spPr>
        <p:txBody>
          <a:bodyPr wrap="square">
            <a:spAutoFit/>
          </a:bodyPr>
          <a:lstStyle/>
          <a:p>
            <a:r>
              <a:rPr lang="en-US" sz="2400" baseline="30000" dirty="0" smtClean="0">
                <a:latin typeface="Baskerville Old Face" panose="02020602080505020303" pitchFamily="18" charset="0"/>
              </a:rPr>
              <a:t>24 </a:t>
            </a:r>
            <a:r>
              <a:rPr lang="en-US" sz="2400" dirty="0" smtClean="0">
                <a:latin typeface="Baskerville Old Face" panose="02020602080505020303" pitchFamily="18" charset="0"/>
              </a:rPr>
              <a:t>Then King Nebuchadnezzar was astonished; and he rose in haste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spoke, saying to his counselors, “Did we not cast three men bound into the midst of the fire?”</a:t>
            </a:r>
          </a:p>
          <a:p>
            <a:endParaRPr lang="en-US" sz="2400" dirty="0" smtClean="0">
              <a:latin typeface="Baskerville Old Face" panose="02020602080505020303" pitchFamily="18" charset="0"/>
            </a:endParaRPr>
          </a:p>
          <a:p>
            <a:r>
              <a:rPr lang="en-US" sz="2400" dirty="0" smtClean="0">
                <a:latin typeface="Baskerville Old Face" panose="02020602080505020303" pitchFamily="18" charset="0"/>
              </a:rPr>
              <a:t>They answered and said to the king, “True, O king.”</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25 </a:t>
            </a:r>
            <a:r>
              <a:rPr lang="en-US" sz="2400" dirty="0" smtClean="0">
                <a:latin typeface="Baskerville Old Face" panose="02020602080505020303" pitchFamily="18" charset="0"/>
              </a:rPr>
              <a:t>“Look!” he answered, “I see four men loose, walking in the midst of the fire; and they are not hurt, and the form of the fourth is like the Son of God.”</a:t>
            </a:r>
            <a:endParaRPr lang="en-US" sz="2400" dirty="0">
              <a:latin typeface="Baskerville Old Face" panose="02020602080505020303" pitchFamily="18" charset="0"/>
            </a:endParaRPr>
          </a:p>
        </p:txBody>
      </p:sp>
      <p:sp>
        <p:nvSpPr>
          <p:cNvPr id="8" name="Rectangle 7"/>
          <p:cNvSpPr/>
          <p:nvPr/>
        </p:nvSpPr>
        <p:spPr>
          <a:xfrm>
            <a:off x="2130134" y="582958"/>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 fire </a:t>
            </a:r>
            <a:r>
              <a:rPr lang="en-US" sz="2800" b="1" u="sng" dirty="0">
                <a:effectLst>
                  <a:outerShdw blurRad="38100" dist="38100" dir="2700000" algn="tl">
                    <a:srgbClr val="000000">
                      <a:alpha val="43137"/>
                    </a:srgbClr>
                  </a:outerShdw>
                </a:effectLst>
                <a:latin typeface="Baskerville Old Face" panose="02020602080505020303" pitchFamily="18" charset="0"/>
              </a:rPr>
              <a:t>liberated </a:t>
            </a:r>
            <a:r>
              <a:rPr lang="en-US" sz="2800" b="1" dirty="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them.</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130134" y="582958"/>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 fire </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 them.</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3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72222E-6 -4.29344E-17 L -0.00052 -0.43958 " pathEditMode="relative" rAng="0" ptsTypes="AA">
                                      <p:cBhvr>
                                        <p:cTn id="6" dur="1000" fill="hold"/>
                                        <p:tgtEl>
                                          <p:spTgt spid="5"/>
                                        </p:tgtEl>
                                        <p:attrNameLst>
                                          <p:attrName>ppt_x</p:attrName>
                                          <p:attrName>ppt_y</p:attrName>
                                        </p:attrNameLst>
                                      </p:cBhvr>
                                      <p:rCtr x="0" y="-22060"/>
                                    </p:animMotion>
                                  </p:childTnLst>
                                </p:cTn>
                              </p:par>
                            </p:childTnLst>
                          </p:cTn>
                        </p:par>
                        <p:par>
                          <p:cTn id="7" fill="hold">
                            <p:stCondLst>
                              <p:cond delay="1000"/>
                            </p:stCondLst>
                            <p:childTnLst>
                              <p:par>
                                <p:cTn id="8" presetID="1" presetClass="entr" presetSubtype="0" fill="hold" grpId="1"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xit"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19742" y="153257"/>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What did the fire do to the three Hebrew boys?</a:t>
            </a: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5.</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2457448" y="2264840"/>
            <a:ext cx="5818908" cy="2308324"/>
          </a:xfrm>
          <a:prstGeom prst="rect">
            <a:avLst/>
          </a:prstGeom>
        </p:spPr>
        <p:txBody>
          <a:bodyPr wrap="square">
            <a:spAutoFit/>
          </a:bodyPr>
          <a:lstStyle/>
          <a:p>
            <a:r>
              <a:rPr lang="en-US" sz="2400" baseline="30000" dirty="0" smtClean="0">
                <a:latin typeface="Baskerville Old Face" panose="02020602080505020303" pitchFamily="18" charset="0"/>
              </a:rPr>
              <a:t>19 </a:t>
            </a:r>
            <a:r>
              <a:rPr lang="en-US" sz="2400" dirty="0" smtClean="0">
                <a:latin typeface="Baskerville Old Face" panose="02020602080505020303" pitchFamily="18" charset="0"/>
              </a:rPr>
              <a:t>Then Nebuchadnezzar was full of fury, and the expression on his face changed toward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He spoke and commanded that they heat the furnace seven times more than it was usually heated.</a:t>
            </a:r>
            <a:endParaRPr lang="en-US" sz="2400" dirty="0">
              <a:latin typeface="Baskerville Old Face" panose="02020602080505020303" pitchFamily="18" charset="0"/>
            </a:endParaRPr>
          </a:p>
        </p:txBody>
      </p:sp>
      <p:sp>
        <p:nvSpPr>
          <p:cNvPr id="10" name="Rectangle 9"/>
          <p:cNvSpPr/>
          <p:nvPr/>
        </p:nvSpPr>
        <p:spPr>
          <a:xfrm>
            <a:off x="2119738" y="1630333"/>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 fire </a:t>
            </a:r>
            <a:r>
              <a:rPr lang="en-US" sz="2800" b="1" u="sng" dirty="0">
                <a:effectLst>
                  <a:outerShdw blurRad="38100" dist="38100" dir="2700000" algn="tl">
                    <a:srgbClr val="000000">
                      <a:alpha val="43137"/>
                    </a:srgbClr>
                  </a:outerShdw>
                </a:effectLst>
                <a:latin typeface="Baskerville Old Face" panose="02020602080505020303" pitchFamily="18" charset="0"/>
              </a:rPr>
              <a:t>accelerated </a:t>
            </a:r>
            <a:r>
              <a:rPr lang="en-US" sz="2800" b="1" dirty="0" smtClean="0">
                <a:effectLst>
                  <a:outerShdw blurRad="38100" dist="38100" dir="2700000" algn="tl">
                    <a:srgbClr val="000000">
                      <a:alpha val="43137"/>
                    </a:srgbClr>
                  </a:outerShdw>
                </a:effectLst>
                <a:latin typeface="Baskerville Old Face" panose="02020602080505020303" pitchFamily="18" charset="0"/>
              </a:rPr>
              <a:t>them.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119739" y="1630333"/>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 fire </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them.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50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19742" y="153257"/>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What did the fire do to the three Hebrew boys?</a:t>
            </a:r>
          </a:p>
        </p:txBody>
      </p:sp>
      <p:sp>
        <p:nvSpPr>
          <p:cNvPr id="6" name="TextBox 5"/>
          <p:cNvSpPr txBox="1"/>
          <p:nvPr/>
        </p:nvSpPr>
        <p:spPr>
          <a:xfrm>
            <a:off x="857494" y="3003504"/>
            <a:ext cx="638316" cy="830997"/>
          </a:xfrm>
          <a:prstGeom prst="rect">
            <a:avLst/>
          </a:prstGeom>
          <a:noFill/>
        </p:spPr>
        <p:txBody>
          <a:bodyPr wrap="none" rtlCol="0">
            <a:spAutoFit/>
          </a:bodyPr>
          <a:lstStyle/>
          <a:p>
            <a:pPr algn="ctr"/>
            <a:r>
              <a:rPr lang="en-US" sz="48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5.</a:t>
            </a:r>
            <a:endParaRPr lang="en-US" sz="4800"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Rectangle 6"/>
          <p:cNvSpPr/>
          <p:nvPr/>
        </p:nvSpPr>
        <p:spPr>
          <a:xfrm>
            <a:off x="2675655" y="2818837"/>
            <a:ext cx="5818908" cy="1200329"/>
          </a:xfrm>
          <a:prstGeom prst="rect">
            <a:avLst/>
          </a:prstGeom>
        </p:spPr>
        <p:txBody>
          <a:bodyPr wrap="square">
            <a:spAutoFit/>
          </a:bodyPr>
          <a:lstStyle/>
          <a:p>
            <a:r>
              <a:rPr lang="en-US" sz="2400" baseline="30000" dirty="0" smtClean="0">
                <a:latin typeface="Baskerville Old Face" panose="02020602080505020303" pitchFamily="18" charset="0"/>
              </a:rPr>
              <a:t>30 </a:t>
            </a:r>
            <a:r>
              <a:rPr lang="en-US" sz="2400" dirty="0" smtClean="0">
                <a:latin typeface="Baskerville Old Face" panose="02020602080505020303" pitchFamily="18" charset="0"/>
              </a:rPr>
              <a:t>Then the king promoted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in the province of Babylon.</a:t>
            </a:r>
            <a:endParaRPr lang="en-US" sz="2400" dirty="0">
              <a:latin typeface="Baskerville Old Face" panose="02020602080505020303" pitchFamily="18" charset="0"/>
            </a:endParaRPr>
          </a:p>
        </p:txBody>
      </p:sp>
      <p:sp>
        <p:nvSpPr>
          <p:cNvPr id="10" name="Rectangle 9"/>
          <p:cNvSpPr/>
          <p:nvPr/>
        </p:nvSpPr>
        <p:spPr>
          <a:xfrm>
            <a:off x="2119741" y="2219181"/>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 fire </a:t>
            </a:r>
            <a:r>
              <a:rPr lang="en-US" sz="2800" b="1" u="sng" dirty="0">
                <a:effectLst>
                  <a:outerShdw blurRad="38100" dist="38100" dir="2700000" algn="tl">
                    <a:srgbClr val="000000">
                      <a:alpha val="43137"/>
                    </a:srgbClr>
                  </a:outerShdw>
                </a:effectLst>
                <a:latin typeface="Baskerville Old Face" panose="02020602080505020303" pitchFamily="18" charset="0"/>
              </a:rPr>
              <a:t>elevated </a:t>
            </a:r>
            <a:r>
              <a:rPr lang="en-US" sz="2800" b="1" dirty="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them.</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119741" y="2219181"/>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The fire </a:t>
            </a:r>
            <a:r>
              <a:rPr lang="en-US" sz="2800" b="1" u="sng" dirty="0">
                <a:effectLst>
                  <a:outerShdw blurRad="38100" dist="38100" dir="2700000" algn="tl">
                    <a:srgbClr val="000000">
                      <a:alpha val="43137"/>
                    </a:srgbClr>
                  </a:outerShdw>
                </a:effectLst>
                <a:latin typeface="Baskerville Old Face" panose="02020602080505020303" pitchFamily="18" charset="0"/>
              </a:rPr>
              <a:t> </a:t>
            </a:r>
            <a:r>
              <a:rPr lang="en-US" sz="2800" b="1" u="sng" dirty="0" smtClean="0">
                <a:effectLst>
                  <a:outerShdw blurRad="38100" dist="38100" dir="2700000" algn="tl">
                    <a:srgbClr val="000000">
                      <a:alpha val="43137"/>
                    </a:srgbClr>
                  </a:outerShdw>
                </a:effectLst>
                <a:latin typeface="Baskerville Old Face" panose="02020602080505020303" pitchFamily="18" charset="0"/>
              </a:rPr>
              <a:t>             </a:t>
            </a:r>
            <a:r>
              <a:rPr lang="en-US" sz="2800" b="1" dirty="0" smtClean="0">
                <a:effectLst>
                  <a:outerShdw blurRad="38100" dist="38100" dir="2700000" algn="tl">
                    <a:srgbClr val="000000">
                      <a:alpha val="43137"/>
                    </a:srgbClr>
                  </a:outerShdw>
                </a:effectLst>
                <a:latin typeface="Baskerville Old Face" panose="02020602080505020303" pitchFamily="18" charset="0"/>
              </a:rPr>
              <a:t> them.</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9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76342" y="6157070"/>
            <a:ext cx="79861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3:1-3</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102330" y="345270"/>
            <a:ext cx="2946640"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The Image of Gold</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4154984"/>
          </a:xfrm>
          <a:prstGeom prst="rect">
            <a:avLst/>
          </a:prstGeom>
        </p:spPr>
        <p:txBody>
          <a:bodyPr wrap="square">
            <a:spAutoFit/>
          </a:bodyPr>
          <a:lstStyle/>
          <a:p>
            <a:r>
              <a:rPr lang="en-US" sz="2400" dirty="0" smtClean="0">
                <a:latin typeface="Baskerville Old Face" panose="02020602080505020303" pitchFamily="18" charset="0"/>
              </a:rPr>
              <a:t>3 Nebuchadnezzar the king made an image of gold, whose height </a:t>
            </a:r>
            <a:r>
              <a:rPr lang="en-US" sz="2400" i="1" dirty="0" smtClean="0">
                <a:latin typeface="Baskerville Old Face" panose="02020602080505020303" pitchFamily="18" charset="0"/>
              </a:rPr>
              <a:t>was</a:t>
            </a:r>
            <a:r>
              <a:rPr lang="en-US" sz="2400" dirty="0" smtClean="0">
                <a:latin typeface="Baskerville Old Face" panose="02020602080505020303" pitchFamily="18" charset="0"/>
              </a:rPr>
              <a:t> sixty cubits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its width six cubits. He set it up in the plain of Dura, in the province of Babylon. </a:t>
            </a:r>
            <a:r>
              <a:rPr lang="en-US" sz="2400" baseline="30000" dirty="0" smtClean="0">
                <a:latin typeface="Baskerville Old Face" panose="02020602080505020303" pitchFamily="18" charset="0"/>
              </a:rPr>
              <a:t>2 </a:t>
            </a:r>
            <a:r>
              <a:rPr lang="en-US" sz="2400" dirty="0" smtClean="0">
                <a:latin typeface="Baskerville Old Face" panose="02020602080505020303" pitchFamily="18" charset="0"/>
              </a:rPr>
              <a:t>And King Nebuchadnezzar sent </a:t>
            </a:r>
            <a:r>
              <a:rPr lang="en-US" sz="2400" i="1" dirty="0" smtClean="0">
                <a:latin typeface="Baskerville Old Face" panose="02020602080505020303" pitchFamily="18" charset="0"/>
              </a:rPr>
              <a:t>word</a:t>
            </a:r>
            <a:r>
              <a:rPr lang="en-US" sz="2400" dirty="0" smtClean="0">
                <a:latin typeface="Baskerville Old Face" panose="02020602080505020303" pitchFamily="18" charset="0"/>
              </a:rPr>
              <a:t> to gather together the satraps, the administrators, the governors, the counselors, the treasurers, the judges, the magistrates, and all the officials of the provinces, to come to the dedication of the image which King Nebuchadnezzar had set up. </a:t>
            </a:r>
            <a:r>
              <a:rPr lang="en-US" sz="2400" baseline="30000" dirty="0" smtClean="0">
                <a:latin typeface="Baskerville Old Face" panose="02020602080505020303" pitchFamily="18" charset="0"/>
              </a:rPr>
              <a:t>3 </a:t>
            </a:r>
            <a:r>
              <a:rPr lang="en-US" sz="2400" dirty="0" smtClean="0">
                <a:latin typeface="Baskerville Old Face" panose="02020602080505020303" pitchFamily="18" charset="0"/>
              </a:rPr>
              <a:t>So the satraps, the administrators, the governors, the counselors, the treasurers, the judges, the magistrates, and all the officials of the provinces gathered together for the dedication of the image that King Nebuchadnezzar had set up; and they stood before the image that Nebuchadnezzar had set up.</a:t>
            </a:r>
            <a:endParaRPr lang="en-US" sz="2400"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98960" y="1528742"/>
            <a:ext cx="6930737" cy="523220"/>
          </a:xfrm>
          <a:prstGeom prst="rect">
            <a:avLst/>
          </a:prstGeom>
        </p:spPr>
        <p:txBody>
          <a:bodyPr wrap="square">
            <a:spAutoFit/>
          </a:bodyPr>
          <a:lstStyle/>
          <a:p>
            <a:pPr lvl="0"/>
            <a:r>
              <a:rPr lang="en-US" sz="2800" b="1" dirty="0">
                <a:effectLst>
                  <a:outerShdw blurRad="38100" dist="38100" dir="2700000" algn="tl">
                    <a:srgbClr val="000000">
                      <a:alpha val="43137"/>
                    </a:srgbClr>
                  </a:outerShdw>
                </a:effectLst>
                <a:latin typeface="Baskerville Old Face" panose="02020602080505020303" pitchFamily="18" charset="0"/>
              </a:rPr>
              <a:t>What did the fire do to the three Hebrew boys?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1" y="2864594"/>
            <a:ext cx="853786" cy="1108813"/>
          </a:xfrm>
          <a:prstGeom prst="rect">
            <a:avLst/>
          </a:prstGeom>
          <a:ln>
            <a:noFill/>
          </a:ln>
          <a:effectLst>
            <a:softEdge rad="112500"/>
          </a:effectLst>
        </p:spPr>
      </p:pic>
      <p:sp>
        <p:nvSpPr>
          <p:cNvPr id="9" name="Rectangle 8"/>
          <p:cNvSpPr/>
          <p:nvPr/>
        </p:nvSpPr>
        <p:spPr>
          <a:xfrm>
            <a:off x="1932706" y="2341374"/>
            <a:ext cx="6930737" cy="523220"/>
          </a:xfrm>
          <a:prstGeom prst="rect">
            <a:avLst/>
          </a:prstGeom>
        </p:spPr>
        <p:txBody>
          <a:bodyPr wrap="square">
            <a:spAutoFit/>
          </a:bodyPr>
          <a:lstStyle/>
          <a:p>
            <a:pPr lvl="0" algn="ctr"/>
            <a:r>
              <a:rPr lang="en-US" sz="2800" b="1" dirty="0">
                <a:effectLst>
                  <a:outerShdw blurRad="38100" dist="38100" dir="2700000" algn="tl">
                    <a:srgbClr val="000000">
                      <a:alpha val="43137"/>
                    </a:srgbClr>
                  </a:outerShdw>
                </a:effectLst>
                <a:latin typeface="Baskerville Old Face" panose="02020602080505020303" pitchFamily="18" charset="0"/>
              </a:rPr>
              <a:t>The fire liberated </a:t>
            </a:r>
            <a:r>
              <a:rPr lang="en-US" sz="2800" b="1" dirty="0" smtClean="0">
                <a:effectLst>
                  <a:outerShdw blurRad="38100" dist="38100" dir="2700000" algn="tl">
                    <a:srgbClr val="000000">
                      <a:alpha val="43137"/>
                    </a:srgbClr>
                  </a:outerShdw>
                </a:effectLst>
                <a:latin typeface="Baskerville Old Face" panose="02020602080505020303" pitchFamily="18" charset="0"/>
              </a:rPr>
              <a:t>them.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932706" y="3154006"/>
            <a:ext cx="6930737" cy="523220"/>
          </a:xfrm>
          <a:prstGeom prst="rect">
            <a:avLst/>
          </a:prstGeom>
        </p:spPr>
        <p:txBody>
          <a:bodyPr wrap="square">
            <a:spAutoFit/>
          </a:bodyPr>
          <a:lstStyle/>
          <a:p>
            <a:pPr lvl="0" algn="ctr"/>
            <a:r>
              <a:rPr lang="en-US" sz="2800" b="1" dirty="0">
                <a:effectLst>
                  <a:outerShdw blurRad="38100" dist="38100" dir="2700000" algn="tl">
                    <a:srgbClr val="000000">
                      <a:alpha val="43137"/>
                    </a:srgbClr>
                  </a:outerShdw>
                </a:effectLst>
                <a:latin typeface="Baskerville Old Face" panose="02020602080505020303" pitchFamily="18" charset="0"/>
              </a:rPr>
              <a:t>The fire accelerated </a:t>
            </a:r>
            <a:r>
              <a:rPr lang="en-US" sz="2800" b="1" dirty="0" smtClean="0">
                <a:effectLst>
                  <a:outerShdw blurRad="38100" dist="38100" dir="2700000" algn="tl">
                    <a:srgbClr val="000000">
                      <a:alpha val="43137"/>
                    </a:srgbClr>
                  </a:outerShdw>
                </a:effectLst>
                <a:latin typeface="Baskerville Old Face" panose="02020602080505020303" pitchFamily="18" charset="0"/>
              </a:rPr>
              <a:t>them.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932706" y="3973407"/>
            <a:ext cx="6930737" cy="523220"/>
          </a:xfrm>
          <a:prstGeom prst="rect">
            <a:avLst/>
          </a:prstGeom>
        </p:spPr>
        <p:txBody>
          <a:bodyPr wrap="square">
            <a:spAutoFit/>
          </a:bodyPr>
          <a:lstStyle/>
          <a:p>
            <a:pPr lvl="0" algn="ctr"/>
            <a:r>
              <a:rPr lang="en-US" sz="2800" b="1" dirty="0">
                <a:effectLst>
                  <a:outerShdw blurRad="38100" dist="38100" dir="2700000" algn="tl">
                    <a:srgbClr val="000000">
                      <a:alpha val="43137"/>
                    </a:srgbClr>
                  </a:outerShdw>
                </a:effectLst>
                <a:latin typeface="Baskerville Old Face" panose="02020602080505020303" pitchFamily="18" charset="0"/>
              </a:rPr>
              <a:t>The fire elevated </a:t>
            </a:r>
            <a:r>
              <a:rPr lang="en-US" sz="2800" b="1" dirty="0" smtClean="0">
                <a:effectLst>
                  <a:outerShdw blurRad="38100" dist="38100" dir="2700000" algn="tl">
                    <a:srgbClr val="000000">
                      <a:alpha val="43137"/>
                    </a:srgbClr>
                  </a:outerShdw>
                </a:effectLst>
                <a:latin typeface="Baskerville Old Face" panose="02020602080505020303" pitchFamily="18" charset="0"/>
              </a:rPr>
              <a:t>them. </a:t>
            </a:r>
            <a:endParaRPr lang="en-US" sz="2400" b="1" dirty="0">
              <a:effectLst>
                <a:outerShdw blurRad="38100" dist="38100" dir="2700000" algn="tl">
                  <a:srgbClr val="000000">
                    <a:alpha val="43137"/>
                  </a:srgbClr>
                </a:outerShdw>
              </a:effectLst>
              <a:latin typeface="Baskerville Old Face" panose="020206020805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977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825617" y="1418044"/>
            <a:ext cx="5658921" cy="1446550"/>
          </a:xfrm>
          <a:prstGeom prst="rect">
            <a:avLst/>
          </a:prstGeom>
          <a:noFill/>
        </p:spPr>
        <p:txBody>
          <a:bodyPr wrap="none" rtlCol="0">
            <a:spAutoFit/>
          </a:bodyPr>
          <a:lstStyle/>
          <a:p>
            <a:pPr algn="ctr"/>
            <a:r>
              <a:rPr lang="en-US" sz="4400" b="1" dirty="0" smtClean="0">
                <a:effectLst>
                  <a:outerShdw blurRad="38100" dist="38100" dir="2700000" algn="tl">
                    <a:srgbClr val="000000">
                      <a:alpha val="43137"/>
                    </a:srgbClr>
                  </a:outerShdw>
                </a:effectLst>
                <a:latin typeface="Baskerville Old Face" panose="02020602080505020303" pitchFamily="18" charset="0"/>
              </a:rPr>
              <a:t>Great Good </a:t>
            </a:r>
          </a:p>
          <a:p>
            <a:pPr algn="ctr"/>
            <a:r>
              <a:rPr lang="en-US" sz="4400" b="1" dirty="0" smtClean="0">
                <a:effectLst>
                  <a:outerShdw blurRad="38100" dist="38100" dir="2700000" algn="tl">
                    <a:srgbClr val="000000">
                      <a:alpha val="43137"/>
                    </a:srgbClr>
                  </a:outerShdw>
                </a:effectLst>
                <a:latin typeface="Baskerville Old Face" panose="02020602080505020303" pitchFamily="18" charset="0"/>
              </a:rPr>
              <a:t>Will Come Out Of This</a:t>
            </a:r>
            <a:endParaRPr lang="en-US" sz="4400" b="1" dirty="0">
              <a:effectLst>
                <a:outerShdw blurRad="38100" dist="38100" dir="2700000" algn="tl">
                  <a:srgbClr val="000000">
                    <a:alpha val="43137"/>
                  </a:srgbClr>
                </a:outerShdw>
              </a:effectLst>
              <a:latin typeface="Baskerville Old Face" panose="020206020805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406" y="3973407"/>
            <a:ext cx="5833341" cy="2567457"/>
          </a:xfrm>
          <a:prstGeom prst="rect">
            <a:avLst/>
          </a:prstGeom>
        </p:spPr>
      </p:pic>
      <p:sp>
        <p:nvSpPr>
          <p:cNvPr id="10" name="TextBox 9"/>
          <p:cNvSpPr txBox="1"/>
          <p:nvPr/>
        </p:nvSpPr>
        <p:spPr>
          <a:xfrm>
            <a:off x="623968" y="2864594"/>
            <a:ext cx="1003800" cy="1046440"/>
          </a:xfrm>
          <a:prstGeom prst="rect">
            <a:avLst/>
          </a:prstGeom>
          <a:noFill/>
        </p:spPr>
        <p:txBody>
          <a:bodyPr wrap="none" rtlCol="0">
            <a:spAutoFit/>
          </a:bodyPr>
          <a:lstStyle/>
          <a:p>
            <a:pPr algn="ctr"/>
            <a:r>
              <a:rPr lang="en-US" sz="24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sz="2400"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3:1-30</a:t>
            </a:r>
          </a:p>
          <a:p>
            <a:pPr algn="ctr"/>
            <a:r>
              <a:rPr lang="en-US" sz="1200" b="1" i="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NKJV</a:t>
            </a:r>
            <a:endParaRPr lang="en-US" sz="1200" b="1" i="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73557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76342" y="6157070"/>
            <a:ext cx="79861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3:4-6</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102330" y="345270"/>
            <a:ext cx="2946640"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The Image of Gold</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2677656"/>
          </a:xfrm>
          <a:prstGeom prst="rect">
            <a:avLst/>
          </a:prstGeom>
        </p:spPr>
        <p:txBody>
          <a:bodyPr wrap="square">
            <a:spAutoFit/>
          </a:bodyPr>
          <a:lstStyle/>
          <a:p>
            <a:r>
              <a:rPr lang="en-US" sz="2400" baseline="30000" dirty="0" smtClean="0">
                <a:latin typeface="Baskerville Old Face" panose="02020602080505020303" pitchFamily="18" charset="0"/>
              </a:rPr>
              <a:t>4 </a:t>
            </a:r>
            <a:r>
              <a:rPr lang="en-US" sz="2400" dirty="0" smtClean="0">
                <a:latin typeface="Baskerville Old Face" panose="02020602080505020303" pitchFamily="18" charset="0"/>
              </a:rPr>
              <a:t>Then a herald cried aloud: “To you it is commanded, O peoples, nations, and languages, </a:t>
            </a:r>
            <a:r>
              <a:rPr lang="en-US" sz="2400" baseline="30000" dirty="0" smtClean="0">
                <a:latin typeface="Baskerville Old Face" panose="02020602080505020303" pitchFamily="18" charset="0"/>
              </a:rPr>
              <a:t>5 </a:t>
            </a:r>
            <a:r>
              <a:rPr lang="en-US" sz="2400" i="1" dirty="0" smtClean="0">
                <a:latin typeface="Baskerville Old Face" panose="02020602080505020303" pitchFamily="18" charset="0"/>
              </a:rPr>
              <a:t>that</a:t>
            </a:r>
            <a:r>
              <a:rPr lang="en-US" sz="2400" dirty="0" smtClean="0">
                <a:latin typeface="Baskerville Old Face" panose="02020602080505020303" pitchFamily="18" charset="0"/>
              </a:rPr>
              <a:t> at the time you hear the sound of the horn, flute, harp, lyre,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psaltery, in symphony with all kinds of music, you shall fall down and worship the gold image that King Nebuchadnezzar has set up; </a:t>
            </a:r>
            <a:r>
              <a:rPr lang="en-US" sz="2400" baseline="30000" dirty="0" smtClean="0">
                <a:latin typeface="Baskerville Old Face" panose="02020602080505020303" pitchFamily="18" charset="0"/>
              </a:rPr>
              <a:t>6 </a:t>
            </a:r>
            <a:r>
              <a:rPr lang="en-US" sz="2400" dirty="0" smtClean="0">
                <a:latin typeface="Baskerville Old Face" panose="02020602080505020303" pitchFamily="18" charset="0"/>
              </a:rPr>
              <a:t>and whoever does not fall down and worship shall be cast immediately into the midst of a burning fiery furnace.”</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660356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76342" y="6157070"/>
            <a:ext cx="79861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3:7</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102330" y="345270"/>
            <a:ext cx="2946640"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The Image of Gold</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1569660"/>
          </a:xfrm>
          <a:prstGeom prst="rect">
            <a:avLst/>
          </a:prstGeom>
        </p:spPr>
        <p:txBody>
          <a:bodyPr wrap="square">
            <a:spAutoFit/>
          </a:bodyPr>
          <a:lstStyle/>
          <a:p>
            <a:r>
              <a:rPr lang="en-US" sz="2400" baseline="30000" dirty="0" smtClean="0">
                <a:latin typeface="Baskerville Old Face" panose="02020602080505020303" pitchFamily="18" charset="0"/>
              </a:rPr>
              <a:t>7 </a:t>
            </a:r>
            <a:r>
              <a:rPr lang="en-US" sz="2400" dirty="0" smtClean="0">
                <a:latin typeface="Baskerville Old Face" panose="02020602080505020303" pitchFamily="18" charset="0"/>
              </a:rPr>
              <a:t>So at that time, when all the people heard the sound of the horn, flute, harp,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lyre, in symphony with all kinds of music, all the people, nations, and languages fell down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worshiped the gold image which King Nebuchadnezzar had set up.</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73113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76342" y="6157070"/>
            <a:ext cx="79861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3:8-12</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039539" y="345270"/>
            <a:ext cx="5072222"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Daniel’s Friends Disobey the King</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4154984"/>
          </a:xfrm>
          <a:prstGeom prst="rect">
            <a:avLst/>
          </a:prstGeom>
        </p:spPr>
        <p:txBody>
          <a:bodyPr wrap="square">
            <a:spAutoFit/>
          </a:bodyPr>
          <a:lstStyle/>
          <a:p>
            <a:r>
              <a:rPr lang="en-US" sz="2400" baseline="30000" dirty="0" smtClean="0">
                <a:latin typeface="Baskerville Old Face" panose="02020602080505020303" pitchFamily="18" charset="0"/>
              </a:rPr>
              <a:t>8 </a:t>
            </a:r>
            <a:r>
              <a:rPr lang="en-US" sz="2400" dirty="0" smtClean="0">
                <a:latin typeface="Baskerville Old Face" panose="02020602080505020303" pitchFamily="18" charset="0"/>
              </a:rPr>
              <a:t>Therefore at that time certain Chaldeans came forward and accused the Jews. </a:t>
            </a:r>
            <a:r>
              <a:rPr lang="en-US" sz="2400" baseline="30000" dirty="0" smtClean="0">
                <a:latin typeface="Baskerville Old Face" panose="02020602080505020303" pitchFamily="18" charset="0"/>
              </a:rPr>
              <a:t>9 </a:t>
            </a:r>
            <a:r>
              <a:rPr lang="en-US" sz="2400" dirty="0" smtClean="0">
                <a:latin typeface="Baskerville Old Face" panose="02020602080505020303" pitchFamily="18" charset="0"/>
              </a:rPr>
              <a:t>They spoke and said to King Nebuchadnezzar, “O king, live forever! </a:t>
            </a:r>
            <a:r>
              <a:rPr lang="en-US" sz="2400" baseline="30000" dirty="0" smtClean="0">
                <a:latin typeface="Baskerville Old Face" panose="02020602080505020303" pitchFamily="18" charset="0"/>
              </a:rPr>
              <a:t>10 </a:t>
            </a:r>
            <a:r>
              <a:rPr lang="en-US" sz="2400" dirty="0" smtClean="0">
                <a:latin typeface="Baskerville Old Face" panose="02020602080505020303" pitchFamily="18" charset="0"/>
              </a:rPr>
              <a:t>You, O king, have made a decree that everyone who hears the sound of the horn, flute, harp, lyre,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psaltery, in symphony with all kinds of music, shall fall down and worship the gold image; </a:t>
            </a:r>
            <a:r>
              <a:rPr lang="en-US" sz="2400" baseline="30000" dirty="0" smtClean="0">
                <a:latin typeface="Baskerville Old Face" panose="02020602080505020303" pitchFamily="18" charset="0"/>
              </a:rPr>
              <a:t>11 </a:t>
            </a:r>
            <a:r>
              <a:rPr lang="en-US" sz="2400" dirty="0" smtClean="0">
                <a:latin typeface="Baskerville Old Face" panose="02020602080505020303" pitchFamily="18" charset="0"/>
              </a:rPr>
              <a:t>and whoever does not fall down and worship shall be cast into the midst of a burning fiery furnace. </a:t>
            </a:r>
            <a:r>
              <a:rPr lang="en-US" sz="2400" baseline="30000" dirty="0" smtClean="0">
                <a:latin typeface="Baskerville Old Face" panose="02020602080505020303" pitchFamily="18" charset="0"/>
              </a:rPr>
              <a:t>12 </a:t>
            </a:r>
            <a:r>
              <a:rPr lang="en-US" sz="2400" dirty="0" smtClean="0">
                <a:latin typeface="Baskerville Old Face" panose="02020602080505020303" pitchFamily="18" charset="0"/>
              </a:rPr>
              <a:t>There are certain Jews whom you have set over the affairs of the province of Babylon: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these men, O king, have not paid due regard to you. They do not serve your gods or worship the gold image which you have set up.”</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469227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41877" y="6157070"/>
            <a:ext cx="86754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3:13-15</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039539" y="345270"/>
            <a:ext cx="5072222"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Daniel’s Friends Disobey the King</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3785652"/>
          </a:xfrm>
          <a:prstGeom prst="rect">
            <a:avLst/>
          </a:prstGeom>
        </p:spPr>
        <p:txBody>
          <a:bodyPr wrap="square">
            <a:spAutoFit/>
          </a:bodyPr>
          <a:lstStyle/>
          <a:p>
            <a:r>
              <a:rPr lang="en-US" sz="2400" baseline="30000" dirty="0" smtClean="0">
                <a:latin typeface="Baskerville Old Face" panose="02020602080505020303" pitchFamily="18" charset="0"/>
              </a:rPr>
              <a:t>13 </a:t>
            </a:r>
            <a:r>
              <a:rPr lang="en-US" sz="2400" dirty="0" smtClean="0">
                <a:latin typeface="Baskerville Old Face" panose="02020602080505020303" pitchFamily="18" charset="0"/>
              </a:rPr>
              <a:t>Then Nebuchadnezzar, in rage and fury, gave the command to bring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So they brought these men before the king. </a:t>
            </a:r>
            <a:r>
              <a:rPr lang="en-US" sz="2400" baseline="30000" dirty="0" smtClean="0">
                <a:latin typeface="Baskerville Old Face" panose="02020602080505020303" pitchFamily="18" charset="0"/>
              </a:rPr>
              <a:t>14 </a:t>
            </a:r>
            <a:r>
              <a:rPr lang="en-US" sz="2400" dirty="0" smtClean="0">
                <a:latin typeface="Baskerville Old Face" panose="02020602080505020303" pitchFamily="18" charset="0"/>
              </a:rPr>
              <a:t>Nebuchadnezzar spoke, saying to them, “</a:t>
            </a:r>
            <a:r>
              <a:rPr lang="en-US" sz="2400" i="1" dirty="0" smtClean="0">
                <a:latin typeface="Baskerville Old Face" panose="02020602080505020303" pitchFamily="18" charset="0"/>
              </a:rPr>
              <a:t>Is it</a:t>
            </a:r>
            <a:r>
              <a:rPr lang="en-US" sz="2400" dirty="0" smtClean="0">
                <a:latin typeface="Baskerville Old Face" panose="02020602080505020303" pitchFamily="18" charset="0"/>
              </a:rPr>
              <a:t> true,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a:t>
            </a:r>
            <a:r>
              <a:rPr lang="en-US" sz="2400" i="1" dirty="0" smtClean="0">
                <a:latin typeface="Baskerville Old Face" panose="02020602080505020303" pitchFamily="18" charset="0"/>
              </a:rPr>
              <a:t>that</a:t>
            </a:r>
            <a:r>
              <a:rPr lang="en-US" sz="2400" dirty="0" smtClean="0">
                <a:latin typeface="Baskerville Old Face" panose="02020602080505020303" pitchFamily="18" charset="0"/>
              </a:rPr>
              <a:t> you do not serve my gods or worship the gold image which I have set up? </a:t>
            </a:r>
            <a:r>
              <a:rPr lang="en-US" sz="2400" baseline="30000" dirty="0" smtClean="0">
                <a:latin typeface="Baskerville Old Face" panose="02020602080505020303" pitchFamily="18" charset="0"/>
              </a:rPr>
              <a:t>15 </a:t>
            </a:r>
            <a:r>
              <a:rPr lang="en-US" sz="2400" dirty="0" smtClean="0">
                <a:latin typeface="Baskerville Old Face" panose="02020602080505020303" pitchFamily="18" charset="0"/>
              </a:rPr>
              <a:t>Now if you are ready at the time you hear the sound of the horn, flute, harp, lyre,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psaltery, in symphony with all kinds of music, and you fall down and worship the image which I have made, </a:t>
            </a:r>
            <a:r>
              <a:rPr lang="en-US" sz="2400" i="1" dirty="0" smtClean="0">
                <a:latin typeface="Baskerville Old Face" panose="02020602080505020303" pitchFamily="18" charset="0"/>
              </a:rPr>
              <a:t>good!</a:t>
            </a:r>
            <a:r>
              <a:rPr lang="en-US" sz="2400" dirty="0" smtClean="0">
                <a:latin typeface="Baskerville Old Face" panose="02020602080505020303" pitchFamily="18" charset="0"/>
              </a:rPr>
              <a:t> But if you do not worship, you shall be cast immediately into the midst of a burning fiery furnace. And who </a:t>
            </a:r>
            <a:r>
              <a:rPr lang="en-US" sz="2400" i="1" dirty="0" smtClean="0">
                <a:latin typeface="Baskerville Old Face" panose="02020602080505020303" pitchFamily="18" charset="0"/>
              </a:rPr>
              <a:t>is</a:t>
            </a:r>
            <a:r>
              <a:rPr lang="en-US" sz="2400" dirty="0" smtClean="0">
                <a:latin typeface="Baskerville Old Face" panose="02020602080505020303" pitchFamily="18" charset="0"/>
              </a:rPr>
              <a:t> the god who will deliver you from my hands?”</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306318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41877" y="6157070"/>
            <a:ext cx="86754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3:16-18</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2039539" y="345270"/>
            <a:ext cx="5072222"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Daniel’s Friends Disobey the King</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2308324"/>
          </a:xfrm>
          <a:prstGeom prst="rect">
            <a:avLst/>
          </a:prstGeom>
        </p:spPr>
        <p:txBody>
          <a:bodyPr wrap="square">
            <a:spAutoFit/>
          </a:bodyPr>
          <a:lstStyle/>
          <a:p>
            <a:r>
              <a:rPr lang="en-US" sz="2400" baseline="30000" dirty="0" smtClean="0">
                <a:latin typeface="Baskerville Old Face" panose="02020602080505020303" pitchFamily="18" charset="0"/>
              </a:rPr>
              <a:t>16 </a:t>
            </a:r>
            <a:r>
              <a:rPr lang="en-US" sz="2400" dirty="0" smtClean="0">
                <a:latin typeface="Baskerville Old Face" panose="02020602080505020303" pitchFamily="18" charset="0"/>
              </a:rPr>
              <a:t>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answered and said to the king, “O Nebuchadnezzar, we have no need to answer you in this matter. </a:t>
            </a:r>
            <a:r>
              <a:rPr lang="en-US" sz="2400" baseline="30000" dirty="0" smtClean="0">
                <a:latin typeface="Baskerville Old Face" panose="02020602080505020303" pitchFamily="18" charset="0"/>
              </a:rPr>
              <a:t>17 </a:t>
            </a:r>
            <a:r>
              <a:rPr lang="en-US" sz="2400" dirty="0" smtClean="0">
                <a:latin typeface="Baskerville Old Face" panose="02020602080505020303" pitchFamily="18" charset="0"/>
              </a:rPr>
              <a:t>If that </a:t>
            </a:r>
            <a:r>
              <a:rPr lang="en-US" sz="2400" i="1" dirty="0" smtClean="0">
                <a:latin typeface="Baskerville Old Face" panose="02020602080505020303" pitchFamily="18" charset="0"/>
              </a:rPr>
              <a:t>is the case,</a:t>
            </a:r>
            <a:r>
              <a:rPr lang="en-US" sz="2400" dirty="0" smtClean="0">
                <a:latin typeface="Baskerville Old Face" panose="02020602080505020303" pitchFamily="18" charset="0"/>
              </a:rPr>
              <a:t> our God whom we serve is able to deliver us from the burning fiery furnace, and He will deliver </a:t>
            </a:r>
            <a:r>
              <a:rPr lang="en-US" sz="2400" i="1" dirty="0" smtClean="0">
                <a:latin typeface="Baskerville Old Face" panose="02020602080505020303" pitchFamily="18" charset="0"/>
              </a:rPr>
              <a:t>us</a:t>
            </a:r>
            <a:r>
              <a:rPr lang="en-US" sz="2400" dirty="0" smtClean="0">
                <a:latin typeface="Baskerville Old Face" panose="02020602080505020303" pitchFamily="18" charset="0"/>
              </a:rPr>
              <a:t> from your hand, O king. </a:t>
            </a:r>
            <a:r>
              <a:rPr lang="en-US" sz="2400" baseline="30000" dirty="0" smtClean="0">
                <a:latin typeface="Baskerville Old Face" panose="02020602080505020303" pitchFamily="18" charset="0"/>
              </a:rPr>
              <a:t>18 </a:t>
            </a:r>
            <a:r>
              <a:rPr lang="en-US" sz="2400" dirty="0" smtClean="0">
                <a:latin typeface="Baskerville Old Face" panose="02020602080505020303" pitchFamily="18" charset="0"/>
              </a:rPr>
              <a:t>But if not, let it be known to you, O king, that we do not serve your gods, nor will we worship the gold image which you have set up.”</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139244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41877" y="6157070"/>
            <a:ext cx="86754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3:19-22</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083093" y="345270"/>
            <a:ext cx="2985113"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Saved in Fiery Trial</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73406"/>
            <a:ext cx="8759537" cy="4154984"/>
          </a:xfrm>
          <a:prstGeom prst="rect">
            <a:avLst/>
          </a:prstGeom>
        </p:spPr>
        <p:txBody>
          <a:bodyPr wrap="square">
            <a:spAutoFit/>
          </a:bodyPr>
          <a:lstStyle/>
          <a:p>
            <a:r>
              <a:rPr lang="en-US" sz="2400" baseline="30000" dirty="0" smtClean="0">
                <a:latin typeface="Baskerville Old Face" panose="02020602080505020303" pitchFamily="18" charset="0"/>
              </a:rPr>
              <a:t>19 </a:t>
            </a:r>
            <a:r>
              <a:rPr lang="en-US" sz="2400" dirty="0" smtClean="0">
                <a:latin typeface="Baskerville Old Face" panose="02020602080505020303" pitchFamily="18" charset="0"/>
              </a:rPr>
              <a:t>Then Nebuchadnezzar was full of fury, and the expression on his face changed toward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He spoke and commanded that they heat the furnace seven times more than it was usually heated. </a:t>
            </a:r>
            <a:r>
              <a:rPr lang="en-US" sz="2400" baseline="30000" dirty="0" smtClean="0">
                <a:latin typeface="Baskerville Old Face" panose="02020602080505020303" pitchFamily="18" charset="0"/>
              </a:rPr>
              <a:t>20 </a:t>
            </a:r>
            <a:r>
              <a:rPr lang="en-US" sz="2400" dirty="0" smtClean="0">
                <a:latin typeface="Baskerville Old Face" panose="02020602080505020303" pitchFamily="18" charset="0"/>
              </a:rPr>
              <a:t>And he commanded certain mighty men of valor who </a:t>
            </a:r>
            <a:r>
              <a:rPr lang="en-US" sz="2400" i="1" dirty="0" smtClean="0">
                <a:latin typeface="Baskerville Old Face" panose="02020602080505020303" pitchFamily="18" charset="0"/>
              </a:rPr>
              <a:t>were</a:t>
            </a:r>
            <a:r>
              <a:rPr lang="en-US" sz="2400" dirty="0" smtClean="0">
                <a:latin typeface="Baskerville Old Face" panose="02020602080505020303" pitchFamily="18" charset="0"/>
              </a:rPr>
              <a:t> in his army to bind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cast </a:t>
            </a:r>
            <a:r>
              <a:rPr lang="en-US" sz="2400" i="1" dirty="0" smtClean="0">
                <a:latin typeface="Baskerville Old Face" panose="02020602080505020303" pitchFamily="18" charset="0"/>
              </a:rPr>
              <a:t>them</a:t>
            </a:r>
            <a:r>
              <a:rPr lang="en-US" sz="2400" dirty="0" smtClean="0">
                <a:latin typeface="Baskerville Old Face" panose="02020602080505020303" pitchFamily="18" charset="0"/>
              </a:rPr>
              <a:t> into the burning fiery furnace. </a:t>
            </a:r>
            <a:r>
              <a:rPr lang="en-US" sz="2400" baseline="30000" dirty="0" smtClean="0">
                <a:latin typeface="Baskerville Old Face" panose="02020602080505020303" pitchFamily="18" charset="0"/>
              </a:rPr>
              <a:t>21 </a:t>
            </a:r>
            <a:r>
              <a:rPr lang="en-US" sz="2400" dirty="0" smtClean="0">
                <a:latin typeface="Baskerville Old Face" panose="02020602080505020303" pitchFamily="18" charset="0"/>
              </a:rPr>
              <a:t>Then these men were bound in their coats, their trousers, their turbans, and their </a:t>
            </a:r>
            <a:r>
              <a:rPr lang="en-US" sz="2400" i="1" dirty="0" smtClean="0">
                <a:latin typeface="Baskerville Old Face" panose="02020602080505020303" pitchFamily="18" charset="0"/>
              </a:rPr>
              <a:t>other</a:t>
            </a:r>
            <a:r>
              <a:rPr lang="en-US" sz="2400" dirty="0" smtClean="0">
                <a:latin typeface="Baskerville Old Face" panose="02020602080505020303" pitchFamily="18" charset="0"/>
              </a:rPr>
              <a:t> garments, and were cast into the midst of the burning fiery furnace. </a:t>
            </a:r>
            <a:r>
              <a:rPr lang="en-US" sz="2400" baseline="30000" dirty="0" smtClean="0">
                <a:latin typeface="Baskerville Old Face" panose="02020602080505020303" pitchFamily="18" charset="0"/>
              </a:rPr>
              <a:t>22 </a:t>
            </a:r>
            <a:r>
              <a:rPr lang="en-US" sz="2400" dirty="0" smtClean="0">
                <a:latin typeface="Baskerville Old Face" panose="02020602080505020303" pitchFamily="18" charset="0"/>
              </a:rPr>
              <a:t>Therefore, because the king’s command was urgent, and the furnace exceedingly hot, the flame of the fire killed those men who took up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1987421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41877" y="6157070"/>
            <a:ext cx="867546" cy="646331"/>
          </a:xfrm>
          <a:prstGeom prst="rect">
            <a:avLst/>
          </a:prstGeom>
          <a:noFill/>
        </p:spPr>
        <p:txBody>
          <a:bodyPr wrap="none" rtlCol="0">
            <a:spAutoFit/>
          </a:bodyPr>
          <a:lstStyle/>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Daniel</a:t>
            </a:r>
          </a:p>
          <a:p>
            <a:pPr algn="ctr"/>
            <a:r>
              <a:rPr lang="en-US" b="1" dirty="0" smtClean="0">
                <a:solidFill>
                  <a:srgbClr val="F9E7C9"/>
                </a:solidFill>
                <a:effectLst>
                  <a:outerShdw blurRad="38100" dist="38100" dir="2700000" algn="tl">
                    <a:srgbClr val="000000">
                      <a:alpha val="43137"/>
                    </a:srgbClr>
                  </a:outerShdw>
                </a:effectLst>
                <a:latin typeface="Baskerville Old Face" panose="02020602080505020303" pitchFamily="18" charset="0"/>
              </a:rPr>
              <a:t>3:23-25</a:t>
            </a:r>
            <a:endParaRPr lang="en-US" b="1" dirty="0">
              <a:solidFill>
                <a:srgbClr val="F9E7C9"/>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3083093" y="345270"/>
            <a:ext cx="2985113" cy="523220"/>
          </a:xfrm>
          <a:prstGeom prst="rect">
            <a:avLst/>
          </a:prstGeom>
        </p:spPr>
        <p:txBody>
          <a:bodyPr wrap="none">
            <a:spAutoFit/>
          </a:bodyPr>
          <a:lstStyle/>
          <a:p>
            <a:pPr algn="ctr"/>
            <a:r>
              <a:rPr lang="en-US" sz="2800" b="1" dirty="0" smtClean="0">
                <a:effectLst>
                  <a:outerShdw blurRad="38100" dist="38100" dir="2700000" algn="tl">
                    <a:srgbClr val="000000">
                      <a:alpha val="43137"/>
                    </a:srgbClr>
                  </a:outerShdw>
                </a:effectLst>
                <a:latin typeface="Baskerville Old Face" panose="02020602080505020303" pitchFamily="18" charset="0"/>
              </a:rPr>
              <a:t>Saved in Fiery Trial</a:t>
            </a:r>
            <a:endParaRPr lang="en-US" sz="2800" b="1"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3"/>
          <p:cNvSpPr/>
          <p:nvPr/>
        </p:nvSpPr>
        <p:spPr>
          <a:xfrm>
            <a:off x="197426" y="1663015"/>
            <a:ext cx="8759537" cy="4524315"/>
          </a:xfrm>
          <a:prstGeom prst="rect">
            <a:avLst/>
          </a:prstGeom>
        </p:spPr>
        <p:txBody>
          <a:bodyPr wrap="square">
            <a:spAutoFit/>
          </a:bodyPr>
          <a:lstStyle/>
          <a:p>
            <a:r>
              <a:rPr lang="en-US" sz="2400" baseline="30000" dirty="0" smtClean="0">
                <a:latin typeface="Baskerville Old Face" panose="02020602080505020303" pitchFamily="18" charset="0"/>
              </a:rPr>
              <a:t>23 </a:t>
            </a:r>
            <a:r>
              <a:rPr lang="en-US" sz="2400" dirty="0" smtClean="0">
                <a:latin typeface="Baskerville Old Face" panose="02020602080505020303" pitchFamily="18" charset="0"/>
              </a:rPr>
              <a:t>And these three men, Shadrach, Meshach, and Abed-</a:t>
            </a:r>
            <a:r>
              <a:rPr lang="en-US" sz="2400" dirty="0" err="1" smtClean="0">
                <a:latin typeface="Baskerville Old Face" panose="02020602080505020303" pitchFamily="18" charset="0"/>
              </a:rPr>
              <a:t>Nego</a:t>
            </a:r>
            <a:r>
              <a:rPr lang="en-US" sz="2400" dirty="0" smtClean="0">
                <a:latin typeface="Baskerville Old Face" panose="02020602080505020303" pitchFamily="18" charset="0"/>
              </a:rPr>
              <a:t>, fell down bound into the midst of the burning fiery furnace.</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24 </a:t>
            </a:r>
            <a:r>
              <a:rPr lang="en-US" sz="2400" dirty="0" smtClean="0">
                <a:latin typeface="Baskerville Old Face" panose="02020602080505020303" pitchFamily="18" charset="0"/>
              </a:rPr>
              <a:t>Then King Nebuchadnezzar was astonished; and he rose in haste </a:t>
            </a:r>
            <a:r>
              <a:rPr lang="en-US" sz="2400" i="1" dirty="0" smtClean="0">
                <a:latin typeface="Baskerville Old Face" panose="02020602080505020303" pitchFamily="18" charset="0"/>
              </a:rPr>
              <a:t>and</a:t>
            </a:r>
            <a:r>
              <a:rPr lang="en-US" sz="2400" dirty="0" smtClean="0">
                <a:latin typeface="Baskerville Old Face" panose="02020602080505020303" pitchFamily="18" charset="0"/>
              </a:rPr>
              <a:t> spoke, saying to his counselors, “Did we not cast three men bound into the midst of the fire?”</a:t>
            </a:r>
          </a:p>
          <a:p>
            <a:endParaRPr lang="en-US" sz="2400" dirty="0" smtClean="0">
              <a:latin typeface="Baskerville Old Face" panose="02020602080505020303" pitchFamily="18" charset="0"/>
            </a:endParaRPr>
          </a:p>
          <a:p>
            <a:r>
              <a:rPr lang="en-US" sz="2400" dirty="0" smtClean="0">
                <a:latin typeface="Baskerville Old Face" panose="02020602080505020303" pitchFamily="18" charset="0"/>
              </a:rPr>
              <a:t>They answered and said to the king, “True, O king.”</a:t>
            </a:r>
          </a:p>
          <a:p>
            <a:endParaRPr lang="en-US" sz="2400" dirty="0" smtClean="0">
              <a:latin typeface="Baskerville Old Face" panose="02020602080505020303" pitchFamily="18" charset="0"/>
            </a:endParaRPr>
          </a:p>
          <a:p>
            <a:r>
              <a:rPr lang="en-US" sz="2400" baseline="30000" dirty="0" smtClean="0">
                <a:latin typeface="Baskerville Old Face" panose="02020602080505020303" pitchFamily="18" charset="0"/>
              </a:rPr>
              <a:t>25 </a:t>
            </a:r>
            <a:r>
              <a:rPr lang="en-US" sz="2400" dirty="0" smtClean="0">
                <a:latin typeface="Baskerville Old Face" panose="02020602080505020303" pitchFamily="18" charset="0"/>
              </a:rPr>
              <a:t>“Look!” he answered, “I see four men loose, walking in the midst of the fire; and they are not hurt, and the form of the fourth is like the Son of God.”</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576855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353</Words>
  <Application>Microsoft Office PowerPoint</Application>
  <PresentationFormat>On-screen Show (4:3)</PresentationFormat>
  <Paragraphs>105</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ヒラギノ角ゴ Pro W3</vt:lpstr>
      <vt:lpstr>Arial</vt:lpstr>
      <vt:lpstr>Baskerville Old Face</vt:lpstr>
      <vt:lpstr>Calibri</vt:lpstr>
      <vt:lpstr>Times New Roman</vt:lpstr>
      <vt:lpstr>1_Blank Presentation</vt:lpstr>
      <vt:lpstr>3_Blank Presentation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13</cp:revision>
  <dcterms:created xsi:type="dcterms:W3CDTF">2014-11-28T22:20:41Z</dcterms:created>
  <dcterms:modified xsi:type="dcterms:W3CDTF">2014-11-29T00:59:29Z</dcterms:modified>
</cp:coreProperties>
</file>