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 id="2147483678" r:id="rId3"/>
  </p:sldMasterIdLst>
  <p:sldIdLst>
    <p:sldId id="256" r:id="rId4"/>
    <p:sldId id="260" r:id="rId5"/>
    <p:sldId id="262" r:id="rId6"/>
    <p:sldId id="263" r:id="rId7"/>
    <p:sldId id="264" r:id="rId8"/>
    <p:sldId id="265" r:id="rId9"/>
    <p:sldId id="266" r:id="rId10"/>
    <p:sldId id="267" r:id="rId11"/>
    <p:sldId id="268"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B5A0FF-22B7-45A8-870A-8ABC0FAFCA47}"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211947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B5A0FF-22B7-45A8-870A-8ABC0FAFCA47}"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246066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B5A0FF-22B7-45A8-870A-8ABC0FAFCA47}"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3048490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4E6FD78-4404-4043-B5C2-3B3B46B57BF9}" type="datetimeFigureOut">
              <a:rPr lang="en-US"/>
              <a:pPr>
                <a:defRPr/>
              </a:pPr>
              <a:t>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4A42A19-4A42-48E6-B38D-FDBC269F357D}" type="slidenum">
              <a:rPr lang="en-US" altLang="en-US"/>
              <a:pPr/>
              <a:t>‹#›</a:t>
            </a:fld>
            <a:endParaRPr lang="en-US" altLang="en-US"/>
          </a:p>
        </p:txBody>
      </p:sp>
    </p:spTree>
    <p:extLst>
      <p:ext uri="{BB962C8B-B14F-4D97-AF65-F5344CB8AC3E}">
        <p14:creationId xmlns:p14="http://schemas.microsoft.com/office/powerpoint/2010/main" val="2339481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4E6FD78-4404-4043-B5C2-3B3B46B57BF9}" type="datetimeFigureOut">
              <a:rPr lang="en-US"/>
              <a:pPr>
                <a:defRPr/>
              </a:pPr>
              <a:t>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4A42A19-4A42-48E6-B38D-FDBC269F357D}" type="slidenum">
              <a:rPr lang="en-US" altLang="en-US"/>
              <a:pPr/>
              <a:t>‹#›</a:t>
            </a:fld>
            <a:endParaRPr lang="en-US" altLang="en-US"/>
          </a:p>
        </p:txBody>
      </p:sp>
    </p:spTree>
    <p:extLst>
      <p:ext uri="{BB962C8B-B14F-4D97-AF65-F5344CB8AC3E}">
        <p14:creationId xmlns:p14="http://schemas.microsoft.com/office/powerpoint/2010/main" val="429003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B5A0FF-22B7-45A8-870A-8ABC0FAFCA47}"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342884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B5A0FF-22B7-45A8-870A-8ABC0FAFCA47}"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314356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B5A0FF-22B7-45A8-870A-8ABC0FAFCA47}"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1867352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B5A0FF-22B7-45A8-870A-8ABC0FAFCA47}" type="datetimeFigureOut">
              <a:rPr lang="en-US" smtClean="0"/>
              <a:t>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49219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B5A0FF-22B7-45A8-870A-8ABC0FAFCA47}" type="datetimeFigureOut">
              <a:rPr lang="en-US" smtClean="0"/>
              <a:t>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281954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5A0FF-22B7-45A8-870A-8ABC0FAFCA47}" type="datetimeFigureOut">
              <a:rPr lang="en-US" smtClean="0"/>
              <a:t>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350064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5A0FF-22B7-45A8-870A-8ABC0FAFCA47}"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1458538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5A0FF-22B7-45A8-870A-8ABC0FAFCA47}"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4BF5A-4F47-482C-92B4-A5EDC340C148}" type="slidenum">
              <a:rPr lang="en-US" smtClean="0"/>
              <a:t>‹#›</a:t>
            </a:fld>
            <a:endParaRPr lang="en-US"/>
          </a:p>
        </p:txBody>
      </p:sp>
    </p:spTree>
    <p:extLst>
      <p:ext uri="{BB962C8B-B14F-4D97-AF65-F5344CB8AC3E}">
        <p14:creationId xmlns:p14="http://schemas.microsoft.com/office/powerpoint/2010/main" val="2540408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5A0FF-22B7-45A8-870A-8ABC0FAFCA47}" type="datetimeFigureOut">
              <a:rPr lang="en-US" smtClean="0"/>
              <a:t>1/1/2015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4BF5A-4F47-482C-92B4-A5EDC340C148}" type="slidenum">
              <a:rPr lang="en-US" smtClean="0"/>
              <a:t>‹#›</a:t>
            </a:fld>
            <a:endParaRPr lang="en-US"/>
          </a:p>
        </p:txBody>
      </p:sp>
    </p:spTree>
    <p:extLst>
      <p:ext uri="{BB962C8B-B14F-4D97-AF65-F5344CB8AC3E}">
        <p14:creationId xmlns:p14="http://schemas.microsoft.com/office/powerpoint/2010/main" val="3670817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BE977287-D150-4A52-A0D2-92FA87719845}" type="datetimeFigureOut">
              <a:rPr lang="en-US">
                <a:ea typeface="MS PGothic" panose="020B0600070205080204" pitchFamily="34" charset="-128"/>
              </a:rPr>
              <a:pPr defTabSz="457200" fontAlgn="base">
                <a:spcBef>
                  <a:spcPct val="0"/>
                </a:spcBef>
                <a:spcAft>
                  <a:spcPct val="0"/>
                </a:spcAft>
                <a:defRPr/>
              </a:pPr>
              <a:t>1/1/2015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95444676-E211-47ED-89BE-76C0385FE1E1}" type="slidenum">
              <a:rPr lang="en-US" altLang="en-US">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4180811081"/>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BE977287-D150-4A52-A0D2-92FA87719845}" type="datetimeFigureOut">
              <a:rPr lang="en-US">
                <a:ea typeface="MS PGothic" panose="020B0600070205080204" pitchFamily="34" charset="-128"/>
              </a:rPr>
              <a:pPr defTabSz="457200" fontAlgn="base">
                <a:spcBef>
                  <a:spcPct val="0"/>
                </a:spcBef>
                <a:spcAft>
                  <a:spcPct val="0"/>
                </a:spcAft>
                <a:defRPr/>
              </a:pPr>
              <a:t>1/1/2015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95444676-E211-47ED-89BE-76C0385FE1E1}" type="slidenum">
              <a:rPr lang="en-US" altLang="en-US">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2446375483"/>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86281" y="2691248"/>
            <a:ext cx="7954422" cy="830997"/>
          </a:xfrm>
          <a:prstGeom prst="rect">
            <a:avLst/>
          </a:prstGeom>
          <a:noFill/>
        </p:spPr>
        <p:txBody>
          <a:bodyPr wrap="none" rtlCol="0">
            <a:spAutoFit/>
          </a:bodyPr>
          <a:lstStyle/>
          <a:p>
            <a:pPr algn="ctr"/>
            <a:r>
              <a:rPr lang="en-US" sz="4800" b="1" dirty="0" smtClean="0">
                <a:effectLst>
                  <a:outerShdw blurRad="38100" dist="38100" dir="2700000" algn="tl">
                    <a:srgbClr val="000000">
                      <a:alpha val="43137"/>
                    </a:srgbClr>
                  </a:outerShdw>
                </a:effectLst>
                <a:latin typeface="Baskerville Old Face" panose="02020602080505020303" pitchFamily="18" charset="0"/>
              </a:rPr>
              <a:t>Using the Old to Build the New</a:t>
            </a:r>
            <a:endParaRPr lang="en-US" sz="4800" b="1" dirty="0">
              <a:effectLst>
                <a:outerShdw blurRad="38100" dist="38100" dir="2700000" algn="tl">
                  <a:srgbClr val="000000">
                    <a:alpha val="43137"/>
                  </a:srgbClr>
                </a:outerShdw>
              </a:effectLst>
              <a:latin typeface="Baskerville Old Face" panose="02020602080505020303" pitchFamily="18" charset="0"/>
            </a:endParaRPr>
          </a:p>
        </p:txBody>
      </p:sp>
      <p:sp>
        <p:nvSpPr>
          <p:cNvPr id="5" name="TextBox 4"/>
          <p:cNvSpPr txBox="1"/>
          <p:nvPr/>
        </p:nvSpPr>
        <p:spPr>
          <a:xfrm>
            <a:off x="2322947" y="3529440"/>
            <a:ext cx="4681090" cy="954107"/>
          </a:xfrm>
          <a:prstGeom prst="rect">
            <a:avLst/>
          </a:prstGeom>
          <a:noFill/>
        </p:spPr>
        <p:txBody>
          <a:bodyPr wrap="none" rtlCol="0">
            <a:spAutoFit/>
          </a:bodyPr>
          <a:lstStyle/>
          <a:p>
            <a:pPr algn="ctr"/>
            <a:r>
              <a:rPr lang="en-US" sz="2800" b="1" dirty="0" smtClean="0">
                <a:effectLst>
                  <a:outerShdw blurRad="38100" dist="38100" dir="2700000" algn="tl">
                    <a:srgbClr val="000000">
                      <a:alpha val="43137"/>
                    </a:srgbClr>
                  </a:outerShdw>
                </a:effectLst>
                <a:latin typeface="Baskerville Old Face" panose="02020602080505020303" pitchFamily="18" charset="0"/>
              </a:rPr>
              <a:t>Nehemiah 1:1-4; Nehemiah 4:2</a:t>
            </a:r>
          </a:p>
          <a:p>
            <a:pPr algn="ctr"/>
            <a:r>
              <a:rPr lang="en-US" sz="2800" b="1" i="1" dirty="0" smtClean="0">
                <a:effectLst>
                  <a:outerShdw blurRad="38100" dist="38100" dir="2700000" algn="tl">
                    <a:srgbClr val="000000">
                      <a:alpha val="43137"/>
                    </a:srgbClr>
                  </a:outerShdw>
                </a:effectLst>
                <a:latin typeface="Baskerville Old Face" panose="02020602080505020303" pitchFamily="18" charset="0"/>
              </a:rPr>
              <a:t>(NIV)</a:t>
            </a:r>
            <a:endParaRPr lang="en-US" sz="2800" b="1" i="1" dirty="0">
              <a:effectLst>
                <a:outerShdw blurRad="38100" dist="38100" dir="2700000" algn="tl">
                  <a:srgbClr val="000000">
                    <a:alpha val="43137"/>
                  </a:srgbClr>
                </a:outerShdw>
              </a:effectLst>
              <a:latin typeface="Baskerville Old Face" panose="02020602080505020303" pitchFamily="18" charset="0"/>
            </a:endParaRPr>
          </a:p>
        </p:txBody>
      </p:sp>
      <p:sp>
        <p:nvSpPr>
          <p:cNvPr id="6" name="TextBox 5"/>
          <p:cNvSpPr txBox="1"/>
          <p:nvPr/>
        </p:nvSpPr>
        <p:spPr>
          <a:xfrm>
            <a:off x="31173" y="6416326"/>
            <a:ext cx="2646878" cy="400110"/>
          </a:xfrm>
          <a:prstGeom prst="rect">
            <a:avLst/>
          </a:prstGeom>
          <a:noFill/>
        </p:spPr>
        <p:txBody>
          <a:bodyPr wrap="none" rtlCol="0">
            <a:spAutoFit/>
          </a:bodyPr>
          <a:lstStyle/>
          <a:p>
            <a:r>
              <a:rPr lang="en-US" sz="2000" b="1" dirty="0" smtClean="0">
                <a:effectLst>
                  <a:outerShdw blurRad="38100" dist="38100" dir="2700000" algn="tl">
                    <a:srgbClr val="000000">
                      <a:alpha val="43137"/>
                    </a:srgbClr>
                  </a:outerShdw>
                </a:effectLst>
                <a:latin typeface="Baskerville Old Face" panose="02020602080505020303" pitchFamily="18" charset="0"/>
              </a:rPr>
              <a:t>Sunday, January 4, 2015</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
        <p:nvSpPr>
          <p:cNvPr id="7" name="TextBox 6"/>
          <p:cNvSpPr txBox="1"/>
          <p:nvPr/>
        </p:nvSpPr>
        <p:spPr>
          <a:xfrm>
            <a:off x="7007911" y="6413698"/>
            <a:ext cx="2098651" cy="400110"/>
          </a:xfrm>
          <a:prstGeom prst="rect">
            <a:avLst/>
          </a:prstGeom>
          <a:noFill/>
        </p:spPr>
        <p:txBody>
          <a:bodyPr wrap="none" rtlCol="0">
            <a:spAutoFit/>
          </a:bodyPr>
          <a:lstStyle/>
          <a:p>
            <a:pPr algn="r"/>
            <a:r>
              <a:rPr lang="en-US" sz="2000" b="1" dirty="0" smtClean="0">
                <a:effectLst>
                  <a:outerShdw blurRad="38100" dist="38100" dir="2700000" algn="tl">
                    <a:srgbClr val="000000">
                      <a:alpha val="43137"/>
                    </a:srgbClr>
                  </a:outerShdw>
                </a:effectLst>
                <a:latin typeface="Baskerville Old Face" panose="02020602080505020303" pitchFamily="18" charset="0"/>
              </a:rPr>
              <a:t>Wayne Hartsgrove</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3482109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86281" y="374075"/>
            <a:ext cx="7954422" cy="830997"/>
          </a:xfrm>
          <a:prstGeom prst="rect">
            <a:avLst/>
          </a:prstGeom>
          <a:noFill/>
        </p:spPr>
        <p:txBody>
          <a:bodyPr wrap="none" rtlCol="0">
            <a:spAutoFit/>
          </a:bodyPr>
          <a:lstStyle/>
          <a:p>
            <a:pPr algn="ctr"/>
            <a:r>
              <a:rPr lang="en-US" sz="4800" b="1" dirty="0" smtClean="0">
                <a:effectLst>
                  <a:outerShdw blurRad="38100" dist="38100" dir="2700000" algn="tl">
                    <a:srgbClr val="000000">
                      <a:alpha val="43137"/>
                    </a:srgbClr>
                  </a:outerShdw>
                </a:effectLst>
                <a:latin typeface="Baskerville Old Face" panose="02020602080505020303" pitchFamily="18" charset="0"/>
              </a:rPr>
              <a:t>Using the Old to Build the New</a:t>
            </a:r>
            <a:endParaRPr lang="en-US" sz="4800" b="1" dirty="0">
              <a:effectLst>
                <a:outerShdw blurRad="38100" dist="38100" dir="2700000" algn="tl">
                  <a:srgbClr val="000000">
                    <a:alpha val="43137"/>
                  </a:srgbClr>
                </a:outerShdw>
              </a:effectLst>
              <a:latin typeface="Baskerville Old Face" panose="02020602080505020303" pitchFamily="18" charset="0"/>
            </a:endParaRPr>
          </a:p>
        </p:txBody>
      </p:sp>
      <p:sp>
        <p:nvSpPr>
          <p:cNvPr id="3" name="TextBox 2"/>
          <p:cNvSpPr txBox="1"/>
          <p:nvPr/>
        </p:nvSpPr>
        <p:spPr>
          <a:xfrm>
            <a:off x="2962545" y="1129136"/>
            <a:ext cx="3401893" cy="707886"/>
          </a:xfrm>
          <a:prstGeom prst="rect">
            <a:avLst/>
          </a:prstGeom>
          <a:noFill/>
        </p:spPr>
        <p:txBody>
          <a:bodyPr wrap="none" rtlCol="0">
            <a:spAutoFit/>
          </a:bodyPr>
          <a:lstStyle/>
          <a:p>
            <a:pPr algn="ctr"/>
            <a:r>
              <a:rPr lang="en-US" sz="2000" b="1" dirty="0" smtClean="0">
                <a:effectLst>
                  <a:outerShdw blurRad="38100" dist="38100" dir="2700000" algn="tl">
                    <a:srgbClr val="000000">
                      <a:alpha val="43137"/>
                    </a:srgbClr>
                  </a:outerShdw>
                </a:effectLst>
                <a:latin typeface="Baskerville Old Face" panose="02020602080505020303" pitchFamily="18" charset="0"/>
              </a:rPr>
              <a:t>Nehemiah 1:1-4; Nehemiah 4:2</a:t>
            </a:r>
          </a:p>
          <a:p>
            <a:pPr algn="ctr"/>
            <a:r>
              <a:rPr lang="en-US" sz="2000" b="1" i="1" dirty="0" smtClean="0">
                <a:effectLst>
                  <a:outerShdw blurRad="38100" dist="38100" dir="2700000" algn="tl">
                    <a:srgbClr val="000000">
                      <a:alpha val="43137"/>
                    </a:srgbClr>
                  </a:outerShdw>
                </a:effectLst>
                <a:latin typeface="Baskerville Old Face" panose="02020602080505020303" pitchFamily="18" charset="0"/>
              </a:rPr>
              <a:t>(NIV)</a:t>
            </a:r>
            <a:endParaRPr lang="en-US" sz="2000" b="1" i="1" dirty="0">
              <a:effectLst>
                <a:outerShdw blurRad="38100" dist="38100" dir="2700000" algn="tl">
                  <a:srgbClr val="000000">
                    <a:alpha val="43137"/>
                  </a:srgbClr>
                </a:outerShdw>
              </a:effectLst>
              <a:latin typeface="Baskerville Old Face" panose="02020602080505020303" pitchFamily="18" charset="0"/>
            </a:endParaRPr>
          </a:p>
        </p:txBody>
      </p:sp>
      <p:sp>
        <p:nvSpPr>
          <p:cNvPr id="4" name="Rectangle 3"/>
          <p:cNvSpPr/>
          <p:nvPr/>
        </p:nvSpPr>
        <p:spPr>
          <a:xfrm>
            <a:off x="1248135" y="2257196"/>
            <a:ext cx="6830716" cy="523220"/>
          </a:xfrm>
          <a:prstGeom prst="rect">
            <a:avLst/>
          </a:prstGeom>
        </p:spPr>
        <p:txBody>
          <a:bodyPr wrap="none">
            <a:spAutoFit/>
          </a:bodyPr>
          <a:lstStyle/>
          <a:p>
            <a:pPr algn="ctr"/>
            <a:r>
              <a:rPr lang="en-US" sz="2800" b="1" dirty="0" smtClean="0">
                <a:effectLst>
                  <a:outerShdw blurRad="38100" dist="38100" dir="2700000" algn="tl">
                    <a:srgbClr val="000000">
                      <a:alpha val="43137"/>
                    </a:srgbClr>
                  </a:outerShdw>
                </a:effectLst>
                <a:latin typeface="Baskerville Old Face" panose="02020602080505020303" pitchFamily="18" charset="0"/>
              </a:rPr>
              <a:t>What is keeping you from being used by God?</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
        <p:nvSpPr>
          <p:cNvPr id="5" name="Rectangle 4"/>
          <p:cNvSpPr/>
          <p:nvPr/>
        </p:nvSpPr>
        <p:spPr>
          <a:xfrm>
            <a:off x="229344" y="3221336"/>
            <a:ext cx="8868296" cy="954107"/>
          </a:xfrm>
          <a:prstGeom prst="rect">
            <a:avLst/>
          </a:prstGeom>
        </p:spPr>
        <p:txBody>
          <a:bodyPr wrap="square">
            <a:spAutoFit/>
          </a:bodyPr>
          <a:lstStyle/>
          <a:p>
            <a:pPr algn="ctr"/>
            <a:r>
              <a:rPr lang="en-US" sz="2800" b="1" dirty="0" smtClean="0">
                <a:effectLst>
                  <a:outerShdw blurRad="38100" dist="38100" dir="2700000" algn="tl">
                    <a:srgbClr val="000000">
                      <a:alpha val="43137"/>
                    </a:srgbClr>
                  </a:outerShdw>
                </a:effectLst>
                <a:latin typeface="Baskerville Old Face" panose="02020602080505020303" pitchFamily="18" charset="0"/>
              </a:rPr>
              <a:t>Read 1 Corinthians 6:9-11</a:t>
            </a:r>
            <a:r>
              <a:rPr lang="en-US" sz="2800" b="1" i="1" dirty="0" smtClean="0">
                <a:effectLst>
                  <a:outerShdw blurRad="38100" dist="38100" dir="2700000" algn="tl">
                    <a:srgbClr val="000000">
                      <a:alpha val="43137"/>
                    </a:srgbClr>
                  </a:outerShdw>
                </a:effectLst>
                <a:latin typeface="Baskerville Old Face" panose="02020602080505020303" pitchFamily="18" charset="0"/>
              </a:rPr>
              <a:t>(NIV)  </a:t>
            </a:r>
            <a:r>
              <a:rPr lang="en-US" sz="2800" b="1" dirty="0" smtClean="0">
                <a:effectLst>
                  <a:outerShdw blurRad="38100" dist="38100" dir="2700000" algn="tl">
                    <a:srgbClr val="000000">
                      <a:alpha val="43137"/>
                    </a:srgbClr>
                  </a:outerShdw>
                </a:effectLst>
                <a:latin typeface="Baskerville Old Face" panose="02020602080505020303" pitchFamily="18" charset="0"/>
              </a:rPr>
              <a:t>and remember the mess you were in before you came to Christ!</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
        <p:nvSpPr>
          <p:cNvPr id="6" name="Rectangle 5"/>
          <p:cNvSpPr/>
          <p:nvPr/>
        </p:nvSpPr>
        <p:spPr>
          <a:xfrm>
            <a:off x="372418" y="4380064"/>
            <a:ext cx="8582147" cy="1938992"/>
          </a:xfrm>
          <a:prstGeom prst="rect">
            <a:avLst/>
          </a:prstGeom>
        </p:spPr>
        <p:txBody>
          <a:bodyPr wrap="square">
            <a:spAutoFit/>
          </a:bodyPr>
          <a:lstStyle/>
          <a:p>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9 </a:t>
            </a:r>
            <a:r>
              <a:rPr lang="en-US" sz="2000" b="1" dirty="0" smtClean="0">
                <a:effectLst>
                  <a:outerShdw blurRad="38100" dist="38100" dir="2700000" algn="tl">
                    <a:srgbClr val="000000">
                      <a:alpha val="43137"/>
                    </a:srgbClr>
                  </a:outerShdw>
                </a:effectLst>
                <a:latin typeface="Baskerville Old Face" panose="02020602080505020303" pitchFamily="18" charset="0"/>
              </a:rPr>
              <a:t>Or do you not know that wrongdoers will not inherit the kingdom of God? Do not be deceived: Neither the sexually immoral nor idolaters nor adulterers nor men who have sex with men </a:t>
            </a:r>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10 </a:t>
            </a:r>
            <a:r>
              <a:rPr lang="en-US" sz="2000" b="1" dirty="0" smtClean="0">
                <a:effectLst>
                  <a:outerShdw blurRad="38100" dist="38100" dir="2700000" algn="tl">
                    <a:srgbClr val="000000">
                      <a:alpha val="43137"/>
                    </a:srgbClr>
                  </a:outerShdw>
                </a:effectLst>
                <a:latin typeface="Baskerville Old Face" panose="02020602080505020303" pitchFamily="18" charset="0"/>
              </a:rPr>
              <a:t>nor thieves nor the greedy nor drunkards nor slanderers nor swindlers will inherit the kingdom of God. </a:t>
            </a:r>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11 </a:t>
            </a:r>
            <a:r>
              <a:rPr lang="en-US" sz="2000" b="1" dirty="0" smtClean="0">
                <a:effectLst>
                  <a:outerShdw blurRad="38100" dist="38100" dir="2700000" algn="tl">
                    <a:srgbClr val="000000">
                      <a:alpha val="43137"/>
                    </a:srgbClr>
                  </a:outerShdw>
                </a:effectLst>
                <a:latin typeface="Baskerville Old Face" panose="02020602080505020303" pitchFamily="18" charset="0"/>
              </a:rPr>
              <a:t>And that is what some of you were. But you were washed, you were sanctified, you were justified in the name of the Lord Jesus Christ and by the Spirit of our God.</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3673037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43000" y="3106883"/>
            <a:ext cx="6837218"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1.	Nehemiah is a type of  </a:t>
            </a:r>
            <a:r>
              <a:rPr lang="en-US" sz="2800" b="1" u="sng" dirty="0" smtClean="0">
                <a:effectLst>
                  <a:outerShdw blurRad="38100" dist="38100" dir="2700000" algn="tl">
                    <a:srgbClr val="000000">
                      <a:alpha val="43137"/>
                    </a:srgbClr>
                  </a:outerShdw>
                </a:effectLst>
                <a:latin typeface="Baskerville Old Face" panose="02020602080505020303" pitchFamily="18" charset="0"/>
              </a:rPr>
              <a:t>the</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Holy</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Spirit</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3023755"/>
            <a:ext cx="6837218" cy="1384995"/>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2.	 A wall does 2 things:</a:t>
            </a:r>
          </a:p>
          <a:p>
            <a:r>
              <a:rPr lang="en-US" sz="2800" b="1" dirty="0" smtClean="0">
                <a:effectLst>
                  <a:outerShdw blurRad="38100" dist="38100" dir="2700000" algn="tl">
                    <a:srgbClr val="000000">
                      <a:alpha val="43137"/>
                    </a:srgbClr>
                  </a:outerShdw>
                </a:effectLst>
                <a:latin typeface="Baskerville Old Face" panose="02020602080505020303" pitchFamily="18" charset="0"/>
              </a:rPr>
              <a:t>		a. </a:t>
            </a:r>
            <a:r>
              <a:rPr lang="en-US" sz="2800" b="1" u="sng" dirty="0" smtClean="0">
                <a:effectLst>
                  <a:outerShdw blurRad="38100" dist="38100" dir="2700000" algn="tl">
                    <a:srgbClr val="000000">
                      <a:alpha val="43137"/>
                    </a:srgbClr>
                  </a:outerShdw>
                </a:effectLst>
                <a:latin typeface="Baskerville Old Face" panose="02020602080505020303" pitchFamily="18" charset="0"/>
              </a:rPr>
              <a:t>it</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keeps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things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safe</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inside</a:t>
            </a:r>
          </a:p>
          <a:p>
            <a:r>
              <a:rPr lang="en-US" sz="2800" b="1" dirty="0" smtClean="0">
                <a:effectLst>
                  <a:outerShdw blurRad="38100" dist="38100" dir="2700000" algn="tl">
                    <a:srgbClr val="000000">
                      <a:alpha val="43137"/>
                    </a:srgbClr>
                  </a:outerShdw>
                </a:effectLst>
                <a:latin typeface="Baskerville Old Face" panose="02020602080505020303" pitchFamily="18" charset="0"/>
              </a:rPr>
              <a:t>		b. </a:t>
            </a:r>
            <a:r>
              <a:rPr lang="en-US" sz="2800" b="1" u="sng" dirty="0" smtClean="0">
                <a:effectLst>
                  <a:outerShdw blurRad="38100" dist="38100" dir="2700000" algn="tl">
                    <a:srgbClr val="000000">
                      <a:alpha val="43137"/>
                    </a:srgbClr>
                  </a:outerShdw>
                </a:effectLst>
                <a:latin typeface="Baskerville Old Face" panose="02020602080505020303" pitchFamily="18" charset="0"/>
              </a:rPr>
              <a:t>it</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keeps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bad</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things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out</a:t>
            </a:r>
          </a:p>
        </p:txBody>
      </p:sp>
    </p:spTree>
    <p:extLst>
      <p:ext uri="{BB962C8B-B14F-4D97-AF65-F5344CB8AC3E}">
        <p14:creationId xmlns:p14="http://schemas.microsoft.com/office/powerpoint/2010/main" val="1383966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3023755"/>
            <a:ext cx="6837218" cy="954107"/>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3.	 </a:t>
            </a:r>
            <a:r>
              <a:rPr lang="en-US" sz="2800" b="1" dirty="0" err="1" smtClean="0">
                <a:effectLst>
                  <a:outerShdw blurRad="38100" dist="38100" dir="2700000" algn="tl">
                    <a:srgbClr val="000000">
                      <a:alpha val="43137"/>
                    </a:srgbClr>
                  </a:outerShdw>
                </a:effectLst>
                <a:latin typeface="Baskerville Old Face" panose="02020602080505020303" pitchFamily="18" charset="0"/>
              </a:rPr>
              <a:t>Tobiah</a:t>
            </a:r>
            <a:r>
              <a:rPr lang="en-US" sz="2800" b="1" dirty="0" smtClean="0">
                <a:effectLst>
                  <a:outerShdw blurRad="38100" dist="38100" dir="2700000" algn="tl">
                    <a:srgbClr val="000000">
                      <a:alpha val="43137"/>
                    </a:srgbClr>
                  </a:outerShdw>
                </a:effectLst>
                <a:latin typeface="Baskerville Old Face" panose="02020602080505020303" pitchFamily="18" charset="0"/>
              </a:rPr>
              <a:t> and </a:t>
            </a:r>
            <a:r>
              <a:rPr lang="en-US" sz="2800" b="1" dirty="0" err="1" smtClean="0">
                <a:effectLst>
                  <a:outerShdw blurRad="38100" dist="38100" dir="2700000" algn="tl">
                    <a:srgbClr val="000000">
                      <a:alpha val="43137"/>
                    </a:srgbClr>
                  </a:outerShdw>
                </a:effectLst>
                <a:latin typeface="Baskerville Old Face" panose="02020602080505020303" pitchFamily="18" charset="0"/>
              </a:rPr>
              <a:t>Sandballot</a:t>
            </a:r>
            <a:r>
              <a:rPr lang="en-US" sz="2800" b="1" dirty="0" smtClean="0">
                <a:effectLst>
                  <a:outerShdw blurRad="38100" dist="38100" dir="2700000" algn="tl">
                    <a:srgbClr val="000000">
                      <a:alpha val="43137"/>
                    </a:srgbClr>
                  </a:outerShdw>
                </a:effectLst>
                <a:latin typeface="Baskerville Old Face" panose="02020602080505020303" pitchFamily="18" charset="0"/>
              </a:rPr>
              <a:t> encouraged the 	 building of the wall? </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
        <p:nvSpPr>
          <p:cNvPr id="3" name="TextBox 2"/>
          <p:cNvSpPr txBox="1"/>
          <p:nvPr/>
        </p:nvSpPr>
        <p:spPr>
          <a:xfrm>
            <a:off x="3539562" y="4551219"/>
            <a:ext cx="2023311" cy="830997"/>
          </a:xfrm>
          <a:prstGeom prst="rect">
            <a:avLst/>
          </a:prstGeom>
          <a:noFill/>
        </p:spPr>
        <p:txBody>
          <a:bodyPr wrap="none" rtlCol="0">
            <a:spAutoFit/>
          </a:bodyPr>
          <a:lstStyle/>
          <a:p>
            <a:pPr algn="ctr"/>
            <a:r>
              <a:rPr lang="en-US" sz="4800" b="1" dirty="0" smtClean="0">
                <a:effectLst>
                  <a:outerShdw blurRad="38100" dist="38100" dir="2700000" algn="tl">
                    <a:srgbClr val="000000">
                      <a:alpha val="43137"/>
                    </a:srgbClr>
                  </a:outerShdw>
                </a:effectLst>
                <a:latin typeface="Baskerville Old Face" panose="02020602080505020303" pitchFamily="18" charset="0"/>
              </a:rPr>
              <a:t>FALSE</a:t>
            </a:r>
            <a:endParaRPr lang="en-US" sz="48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1388314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3023755"/>
            <a:ext cx="6837218"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4.	MEMORIZE  1 John 4:4 </a:t>
            </a:r>
            <a:r>
              <a:rPr lang="en-US" sz="2800" b="1" i="1" dirty="0" smtClean="0">
                <a:effectLst>
                  <a:outerShdw blurRad="38100" dist="38100" dir="2700000" algn="tl">
                    <a:srgbClr val="000000">
                      <a:alpha val="43137"/>
                    </a:srgbClr>
                  </a:outerShdw>
                </a:effectLst>
                <a:latin typeface="Baskerville Old Face" panose="02020602080505020303" pitchFamily="18" charset="0"/>
              </a:rPr>
              <a:t>(NIV)</a:t>
            </a:r>
            <a:endParaRPr lang="en-US" sz="2800" b="1" i="1" dirty="0">
              <a:effectLst>
                <a:outerShdw blurRad="38100" dist="38100" dir="2700000" algn="tl">
                  <a:srgbClr val="000000">
                    <a:alpha val="43137"/>
                  </a:srgbClr>
                </a:outerShdw>
              </a:effectLst>
              <a:latin typeface="Baskerville Old Face" panose="02020602080505020303" pitchFamily="18" charset="0"/>
            </a:endParaRPr>
          </a:p>
        </p:txBody>
      </p:sp>
      <p:sp>
        <p:nvSpPr>
          <p:cNvPr id="3" name="TextBox 2"/>
          <p:cNvSpPr txBox="1"/>
          <p:nvPr/>
        </p:nvSpPr>
        <p:spPr>
          <a:xfrm>
            <a:off x="2057404" y="3806749"/>
            <a:ext cx="6005946" cy="1015663"/>
          </a:xfrm>
          <a:prstGeom prst="rect">
            <a:avLst/>
          </a:prstGeom>
          <a:noFill/>
        </p:spPr>
        <p:txBody>
          <a:bodyPr wrap="square" rtlCol="0">
            <a:spAutoFit/>
          </a:bodyPr>
          <a:lstStyle/>
          <a:p>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4</a:t>
            </a:r>
            <a:r>
              <a:rPr lang="en-US" sz="2000" b="1" dirty="0" smtClean="0">
                <a:effectLst>
                  <a:outerShdw blurRad="38100" dist="38100" dir="2700000" algn="tl">
                    <a:srgbClr val="000000">
                      <a:alpha val="43137"/>
                    </a:srgbClr>
                  </a:outerShdw>
                </a:effectLst>
                <a:latin typeface="Baskerville Old Face" panose="02020602080505020303" pitchFamily="18" charset="0"/>
              </a:rPr>
              <a:t> You, dear children, are from God and have overcome them, because the one who is in you is greater than the one who is in the world.</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2836676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2992582"/>
            <a:ext cx="6837218" cy="954107"/>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5.	The first part of Nehemiah’s message is 	 </a:t>
            </a:r>
            <a:r>
              <a:rPr lang="en-US" sz="2800" b="1" u="sng" dirty="0" smtClean="0">
                <a:effectLst>
                  <a:outerShdw blurRad="38100" dist="38100" dir="2700000" algn="tl">
                    <a:srgbClr val="000000">
                      <a:alpha val="43137"/>
                    </a:srgbClr>
                  </a:outerShdw>
                </a:effectLst>
                <a:latin typeface="Baskerville Old Face" panose="02020602080505020303" pitchFamily="18" charset="0"/>
              </a:rPr>
              <a:t>it’s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not</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over</a:t>
            </a:r>
            <a:r>
              <a:rPr lang="en-US" sz="2800" b="1" dirty="0" smtClean="0">
                <a:effectLst>
                  <a:outerShdw blurRad="38100" dist="38100" dir="2700000" algn="tl">
                    <a:srgbClr val="000000">
                      <a:alpha val="43137"/>
                    </a:srgbClr>
                  </a:outerShdw>
                </a:effectLst>
                <a:latin typeface="Baskerville Old Face" panose="02020602080505020303" pitchFamily="18" charset="0"/>
              </a:rPr>
              <a:t>, it can be rebuilt.</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1388244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2992582"/>
            <a:ext cx="6837218" cy="954107"/>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6.	The second part of Nehemiah’s message 	 is </a:t>
            </a:r>
            <a:r>
              <a:rPr lang="en-US" sz="2800" b="1" u="sng" dirty="0" smtClean="0">
                <a:effectLst>
                  <a:outerShdw blurRad="38100" dist="38100" dir="2700000" algn="tl">
                    <a:srgbClr val="000000">
                      <a:alpha val="43137"/>
                    </a:srgbClr>
                  </a:outerShdw>
                </a:effectLst>
                <a:latin typeface="Baskerville Old Face" panose="02020602080505020303" pitchFamily="18" charset="0"/>
              </a:rPr>
              <a:t>it’s</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going</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to</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take</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some</a:t>
            </a:r>
            <a:r>
              <a:rPr lang="en-US" sz="2800" b="1" dirty="0" smtClean="0">
                <a:effectLst>
                  <a:outerShdw blurRad="38100" dist="38100" dir="2700000" algn="tl">
                    <a:srgbClr val="000000">
                      <a:alpha val="43137"/>
                    </a:srgbClr>
                  </a:outerShdw>
                </a:effectLst>
                <a:latin typeface="Baskerville Old Face" panose="02020602080505020303" pitchFamily="18" charset="0"/>
              </a:rPr>
              <a:t> </a:t>
            </a:r>
            <a:r>
              <a:rPr lang="en-US" sz="2800" b="1" u="sng" dirty="0" smtClean="0">
                <a:effectLst>
                  <a:outerShdw blurRad="38100" dist="38100" dir="2700000" algn="tl">
                    <a:srgbClr val="000000">
                      <a:alpha val="43137"/>
                    </a:srgbClr>
                  </a:outerShdw>
                </a:effectLst>
                <a:latin typeface="Baskerville Old Face" panose="02020602080505020303" pitchFamily="18" charset="0"/>
              </a:rPr>
              <a:t>work</a:t>
            </a:r>
            <a:r>
              <a:rPr lang="en-US" sz="2800" b="1" dirty="0" smtClean="0">
                <a:effectLst>
                  <a:outerShdw blurRad="38100" dist="38100" dir="2700000" algn="tl">
                    <a:srgbClr val="000000">
                      <a:alpha val="43137"/>
                    </a:srgbClr>
                  </a:outerShdw>
                </a:effectLst>
                <a:latin typeface="Baskerville Old Face" panose="02020602080505020303" pitchFamily="18" charset="0"/>
              </a:rPr>
              <a:t>.</a:t>
            </a:r>
            <a:endParaRPr lang="en-US" sz="28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626147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1049483"/>
            <a:ext cx="7564582" cy="954107"/>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7.	In Nehemiah 4:3 were </a:t>
            </a:r>
            <a:r>
              <a:rPr lang="en-US" sz="2800" b="1" dirty="0" err="1" smtClean="0">
                <a:effectLst>
                  <a:outerShdw blurRad="38100" dist="38100" dir="2700000" algn="tl">
                    <a:srgbClr val="000000">
                      <a:alpha val="43137"/>
                    </a:srgbClr>
                  </a:outerShdw>
                </a:effectLst>
                <a:latin typeface="Baskerville Old Face" panose="02020602080505020303" pitchFamily="18" charset="0"/>
              </a:rPr>
              <a:t>Tobiah</a:t>
            </a:r>
            <a:r>
              <a:rPr lang="en-US" sz="2800" b="1" dirty="0" smtClean="0">
                <a:effectLst>
                  <a:outerShdw blurRad="38100" dist="38100" dir="2700000" algn="tl">
                    <a:srgbClr val="000000">
                      <a:alpha val="43137"/>
                    </a:srgbClr>
                  </a:outerShdw>
                </a:effectLst>
                <a:latin typeface="Baskerville Old Face" panose="02020602080505020303" pitchFamily="18" charset="0"/>
              </a:rPr>
              <a:t> and 	</a:t>
            </a:r>
            <a:r>
              <a:rPr lang="en-US" sz="2800" b="1" dirty="0" err="1" smtClean="0">
                <a:effectLst>
                  <a:outerShdw blurRad="38100" dist="38100" dir="2700000" algn="tl">
                    <a:srgbClr val="000000">
                      <a:alpha val="43137"/>
                    </a:srgbClr>
                  </a:outerShdw>
                </a:effectLst>
                <a:latin typeface="Baskerville Old Face" panose="02020602080505020303" pitchFamily="18" charset="0"/>
              </a:rPr>
              <a:t>Sandballot</a:t>
            </a:r>
            <a:r>
              <a:rPr lang="en-US" sz="2800" b="1" dirty="0" smtClean="0">
                <a:effectLst>
                  <a:outerShdw blurRad="38100" dist="38100" dir="2700000" algn="tl">
                    <a:srgbClr val="000000">
                      <a:alpha val="43137"/>
                    </a:srgbClr>
                  </a:outerShdw>
                </a:effectLst>
                <a:latin typeface="Baskerville Old Face" panose="02020602080505020303" pitchFamily="18" charset="0"/>
              </a:rPr>
              <a:t> happy about the wall being built? </a:t>
            </a:r>
            <a:endParaRPr lang="en-US" sz="2000" b="1" i="1" dirty="0">
              <a:effectLst>
                <a:outerShdw blurRad="38100" dist="38100" dir="2700000" algn="tl">
                  <a:srgbClr val="000000">
                    <a:alpha val="43137"/>
                  </a:srgbClr>
                </a:outerShdw>
              </a:effectLst>
              <a:latin typeface="Baskerville Old Face" panose="02020602080505020303" pitchFamily="18" charset="0"/>
            </a:endParaRPr>
          </a:p>
        </p:txBody>
      </p:sp>
      <p:sp>
        <p:nvSpPr>
          <p:cNvPr id="3" name="TextBox 2"/>
          <p:cNvSpPr txBox="1"/>
          <p:nvPr/>
        </p:nvSpPr>
        <p:spPr>
          <a:xfrm>
            <a:off x="1911927" y="3017042"/>
            <a:ext cx="6005946" cy="1015663"/>
          </a:xfrm>
          <a:prstGeom prst="rect">
            <a:avLst/>
          </a:prstGeom>
          <a:noFill/>
        </p:spPr>
        <p:txBody>
          <a:bodyPr wrap="square" rtlCol="0">
            <a:spAutoFit/>
          </a:bodyPr>
          <a:lstStyle/>
          <a:p>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3 </a:t>
            </a:r>
            <a:r>
              <a:rPr lang="en-US" sz="2000" b="1" dirty="0" err="1" smtClean="0">
                <a:effectLst>
                  <a:outerShdw blurRad="38100" dist="38100" dir="2700000" algn="tl">
                    <a:srgbClr val="000000">
                      <a:alpha val="43137"/>
                    </a:srgbClr>
                  </a:outerShdw>
                </a:effectLst>
                <a:latin typeface="Baskerville Old Face" panose="02020602080505020303" pitchFamily="18" charset="0"/>
              </a:rPr>
              <a:t>Tobiah</a:t>
            </a:r>
            <a:r>
              <a:rPr lang="en-US" sz="2000" b="1" dirty="0" smtClean="0">
                <a:effectLst>
                  <a:outerShdw blurRad="38100" dist="38100" dir="2700000" algn="tl">
                    <a:srgbClr val="000000">
                      <a:alpha val="43137"/>
                    </a:srgbClr>
                  </a:outerShdw>
                </a:effectLst>
                <a:latin typeface="Baskerville Old Face" panose="02020602080505020303" pitchFamily="18" charset="0"/>
              </a:rPr>
              <a:t> the Ammonite, who was at his side, said, “What they are building—even a fox climbing up on it would break down their wall of stones!”</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
        <p:nvSpPr>
          <p:cNvPr id="4" name="TextBox 3"/>
          <p:cNvSpPr txBox="1"/>
          <p:nvPr/>
        </p:nvSpPr>
        <p:spPr>
          <a:xfrm>
            <a:off x="3976380" y="5330539"/>
            <a:ext cx="1149674" cy="830997"/>
          </a:xfrm>
          <a:prstGeom prst="rect">
            <a:avLst/>
          </a:prstGeom>
          <a:noFill/>
        </p:spPr>
        <p:txBody>
          <a:bodyPr wrap="none" rtlCol="0">
            <a:spAutoFit/>
          </a:bodyPr>
          <a:lstStyle/>
          <a:p>
            <a:pPr algn="ctr"/>
            <a:r>
              <a:rPr lang="en-US" sz="4800" b="1" dirty="0" smtClean="0">
                <a:effectLst>
                  <a:outerShdw blurRad="38100" dist="38100" dir="2700000" algn="tl">
                    <a:srgbClr val="000000">
                      <a:alpha val="43137"/>
                    </a:srgbClr>
                  </a:outerShdw>
                </a:effectLst>
                <a:latin typeface="Baskerville Old Face" panose="02020602080505020303" pitchFamily="18" charset="0"/>
              </a:rPr>
              <a:t>NO</a:t>
            </a:r>
            <a:endParaRPr lang="en-US" sz="48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3123950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32609" y="1049483"/>
            <a:ext cx="7564582" cy="954107"/>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Baskerville Old Face" panose="02020602080505020303" pitchFamily="18" charset="0"/>
              </a:rPr>
              <a:t>8.	In Nehemiah 4:2 how does </a:t>
            </a:r>
            <a:r>
              <a:rPr lang="en-US" sz="2800" b="1" dirty="0" err="1" smtClean="0">
                <a:effectLst>
                  <a:outerShdw blurRad="38100" dist="38100" dir="2700000" algn="tl">
                    <a:srgbClr val="000000">
                      <a:alpha val="43137"/>
                    </a:srgbClr>
                  </a:outerShdw>
                </a:effectLst>
                <a:latin typeface="Baskerville Old Face" panose="02020602080505020303" pitchFamily="18" charset="0"/>
              </a:rPr>
              <a:t>Tobiah</a:t>
            </a:r>
            <a:r>
              <a:rPr lang="en-US" sz="2800" b="1" dirty="0" smtClean="0">
                <a:effectLst>
                  <a:outerShdw blurRad="38100" dist="38100" dir="2700000" algn="tl">
                    <a:srgbClr val="000000">
                      <a:alpha val="43137"/>
                    </a:srgbClr>
                  </a:outerShdw>
                </a:effectLst>
                <a:latin typeface="Baskerville Old Face" panose="02020602080505020303" pitchFamily="18" charset="0"/>
              </a:rPr>
              <a:t> describe 	the Jews? </a:t>
            </a:r>
            <a:endParaRPr lang="en-US" sz="2000" b="1" i="1" dirty="0">
              <a:effectLst>
                <a:outerShdw blurRad="38100" dist="38100" dir="2700000" algn="tl">
                  <a:srgbClr val="000000">
                    <a:alpha val="43137"/>
                  </a:srgbClr>
                </a:outerShdw>
              </a:effectLst>
              <a:latin typeface="Baskerville Old Face" panose="02020602080505020303" pitchFamily="18" charset="0"/>
            </a:endParaRPr>
          </a:p>
        </p:txBody>
      </p:sp>
      <p:sp>
        <p:nvSpPr>
          <p:cNvPr id="3" name="TextBox 2"/>
          <p:cNvSpPr txBox="1"/>
          <p:nvPr/>
        </p:nvSpPr>
        <p:spPr>
          <a:xfrm>
            <a:off x="1911927" y="2726094"/>
            <a:ext cx="6005946" cy="1631216"/>
          </a:xfrm>
          <a:prstGeom prst="rect">
            <a:avLst/>
          </a:prstGeom>
          <a:noFill/>
        </p:spPr>
        <p:txBody>
          <a:bodyPr wrap="square" rtlCol="0">
            <a:spAutoFit/>
          </a:bodyPr>
          <a:lstStyle/>
          <a:p>
            <a:r>
              <a:rPr lang="en-US" sz="2000" b="1" baseline="30000" dirty="0" smtClean="0">
                <a:effectLst>
                  <a:outerShdw blurRad="38100" dist="38100" dir="2700000" algn="tl">
                    <a:srgbClr val="000000">
                      <a:alpha val="43137"/>
                    </a:srgbClr>
                  </a:outerShdw>
                </a:effectLst>
                <a:latin typeface="Baskerville Old Face" panose="02020602080505020303" pitchFamily="18" charset="0"/>
              </a:rPr>
              <a:t>2 </a:t>
            </a:r>
            <a:r>
              <a:rPr lang="en-US" sz="2000" b="1" dirty="0" smtClean="0">
                <a:effectLst>
                  <a:outerShdw blurRad="38100" dist="38100" dir="2700000" algn="tl">
                    <a:srgbClr val="000000">
                      <a:alpha val="43137"/>
                    </a:srgbClr>
                  </a:outerShdw>
                </a:effectLst>
                <a:latin typeface="Baskerville Old Face" panose="02020602080505020303" pitchFamily="18" charset="0"/>
              </a:rPr>
              <a:t>and in the presence of his associates and the army of Samaria, he said, “What are those feeble Jews doing? Will they restore their wall? Will they offer sacrifices? Will they finish in a day? Can they bring the stones back to life from those heaps of rubble—burned as they are?”</a:t>
            </a:r>
            <a:endParaRPr lang="en-US" sz="2000" b="1" dirty="0">
              <a:effectLst>
                <a:outerShdw blurRad="38100" dist="38100" dir="2700000" algn="tl">
                  <a:srgbClr val="000000">
                    <a:alpha val="43137"/>
                  </a:srgbClr>
                </a:outerShdw>
              </a:effectLst>
              <a:latin typeface="Baskerville Old Face" panose="02020602080505020303" pitchFamily="18" charset="0"/>
            </a:endParaRPr>
          </a:p>
        </p:txBody>
      </p:sp>
      <p:sp>
        <p:nvSpPr>
          <p:cNvPr id="4" name="TextBox 3"/>
          <p:cNvSpPr txBox="1"/>
          <p:nvPr/>
        </p:nvSpPr>
        <p:spPr>
          <a:xfrm>
            <a:off x="3321554" y="5340935"/>
            <a:ext cx="2459328" cy="830997"/>
          </a:xfrm>
          <a:prstGeom prst="rect">
            <a:avLst/>
          </a:prstGeom>
          <a:noFill/>
        </p:spPr>
        <p:txBody>
          <a:bodyPr wrap="none" rtlCol="0">
            <a:spAutoFit/>
          </a:bodyPr>
          <a:lstStyle/>
          <a:p>
            <a:pPr algn="ctr"/>
            <a:r>
              <a:rPr lang="en-US" sz="4800" b="1" dirty="0" smtClean="0">
                <a:effectLst>
                  <a:outerShdw blurRad="38100" dist="38100" dir="2700000" algn="tl">
                    <a:srgbClr val="000000">
                      <a:alpha val="43137"/>
                    </a:srgbClr>
                  </a:outerShdw>
                </a:effectLst>
                <a:latin typeface="Baskerville Old Face" panose="02020602080505020303" pitchFamily="18" charset="0"/>
              </a:rPr>
              <a:t>FEEBLE</a:t>
            </a:r>
            <a:endParaRPr lang="en-US" sz="4800" b="1" dirty="0">
              <a:effectLst>
                <a:outerShdw blurRad="38100" dist="38100" dir="2700000" algn="tl">
                  <a:srgbClr val="000000">
                    <a:alpha val="43137"/>
                  </a:srgbClr>
                </a:outerShdw>
              </a:effectLst>
              <a:latin typeface="Baskerville Old Face" panose="02020602080505020303" pitchFamily="18" charset="0"/>
            </a:endParaRPr>
          </a:p>
        </p:txBody>
      </p:sp>
    </p:spTree>
    <p:extLst>
      <p:ext uri="{BB962C8B-B14F-4D97-AF65-F5344CB8AC3E}">
        <p14:creationId xmlns:p14="http://schemas.microsoft.com/office/powerpoint/2010/main" val="3245653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132</TotalTime>
  <Words>120</Words>
  <Application>Microsoft Office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MS PGothic</vt:lpstr>
      <vt:lpstr>Arial</vt:lpstr>
      <vt:lpstr>Baskerville Old Face</vt:lpstr>
      <vt:lpstr>Calibri</vt:lpstr>
      <vt:lpstr>Calibri Light</vt:lpstr>
      <vt:lpstr>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7</cp:revision>
  <dcterms:created xsi:type="dcterms:W3CDTF">2015-01-01T19:07:39Z</dcterms:created>
  <dcterms:modified xsi:type="dcterms:W3CDTF">2015-01-01T21:19:59Z</dcterms:modified>
</cp:coreProperties>
</file>