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1" r:id="rId4"/>
    <p:sldId id="270"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1FA2A-8563-4959-901C-344F9497A650}" type="datetimeFigureOut">
              <a:rPr lang="en-US" smtClean="0">
                <a:solidFill>
                  <a:prstClr val="black">
                    <a:tint val="75000"/>
                  </a:prstClr>
                </a:solidFill>
              </a:rPr>
              <a:pPr/>
              <a:t>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5E6A9-B8FD-459F-B890-7563B8A379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846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1FA2A-8563-4959-901C-344F9497A650}" type="datetimeFigureOut">
              <a:rPr lang="en-US" smtClean="0">
                <a:solidFill>
                  <a:prstClr val="black">
                    <a:tint val="75000"/>
                  </a:prstClr>
                </a:solidFill>
              </a:rPr>
              <a:pPr/>
              <a:t>1/10/2015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5E6A9-B8FD-459F-B890-7563B8A379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29323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210377" y="2148457"/>
            <a:ext cx="6728124" cy="1015663"/>
          </a:xfrm>
          <a:prstGeom prst="rect">
            <a:avLst/>
          </a:prstGeom>
        </p:spPr>
        <p:txBody>
          <a:bodyPr wrap="none">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Restoring </a:t>
            </a:r>
            <a:r>
              <a:rPr lang="en-US" sz="6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Burnt</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Stones</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6982695" y="6390410"/>
            <a:ext cx="2098651" cy="400110"/>
          </a:xfrm>
          <a:prstGeom prst="rect">
            <a:avLst/>
          </a:prstGeom>
          <a:noFill/>
        </p:spPr>
        <p:txBody>
          <a:bodyPr wrap="none" rtlCol="0">
            <a:spAutoFit/>
          </a:bodyPr>
          <a:lstStyle/>
          <a:p>
            <a:pPr algn="r"/>
            <a:r>
              <a:rPr lang="en-US" sz="2000" b="1" dirty="0" smtClean="0">
                <a:solidFill>
                  <a:srgbClr val="FFC000"/>
                </a:solidFill>
                <a:latin typeface="Baskerville Old Face" panose="02020602080505020303" pitchFamily="18" charset="0"/>
              </a:rPr>
              <a:t>Wayne Hartsgrove</a:t>
            </a:r>
            <a:endParaRPr lang="en-US" sz="2000" b="1" dirty="0">
              <a:solidFill>
                <a:srgbClr val="FFC000"/>
              </a:solidFill>
              <a:latin typeface="Baskerville Old Face" panose="02020602080505020303" pitchFamily="18" charset="0"/>
            </a:endParaRPr>
          </a:p>
        </p:txBody>
      </p:sp>
      <p:sp>
        <p:nvSpPr>
          <p:cNvPr id="4" name="TextBox 3"/>
          <p:cNvSpPr txBox="1"/>
          <p:nvPr/>
        </p:nvSpPr>
        <p:spPr>
          <a:xfrm>
            <a:off x="58886" y="6390410"/>
            <a:ext cx="2773516" cy="400110"/>
          </a:xfrm>
          <a:prstGeom prst="rect">
            <a:avLst/>
          </a:prstGeom>
          <a:noFill/>
        </p:spPr>
        <p:txBody>
          <a:bodyPr wrap="none" rtlCol="0">
            <a:spAutoFit/>
          </a:bodyPr>
          <a:lstStyle/>
          <a:p>
            <a:r>
              <a:rPr lang="en-US" sz="2000" b="1" dirty="0" smtClean="0">
                <a:solidFill>
                  <a:srgbClr val="FFC000"/>
                </a:solidFill>
                <a:latin typeface="Baskerville Old Face" panose="02020602080505020303" pitchFamily="18" charset="0"/>
              </a:rPr>
              <a:t>Sunday, January 11, 2015</a:t>
            </a:r>
            <a:endParaRPr lang="en-US" sz="2000" b="1" dirty="0">
              <a:solidFill>
                <a:srgbClr val="FFC000"/>
              </a:solidFill>
              <a:latin typeface="Baskerville Old Face" panose="02020602080505020303" pitchFamily="18" charset="0"/>
            </a:endParaRPr>
          </a:p>
        </p:txBody>
      </p:sp>
      <p:sp>
        <p:nvSpPr>
          <p:cNvPr id="5" name="TextBox 4"/>
          <p:cNvSpPr txBox="1"/>
          <p:nvPr/>
        </p:nvSpPr>
        <p:spPr>
          <a:xfrm>
            <a:off x="2027908" y="3290456"/>
            <a:ext cx="5093062" cy="461665"/>
          </a:xfrm>
          <a:prstGeom prst="rect">
            <a:avLst/>
          </a:prstGeom>
          <a:noFill/>
        </p:spPr>
        <p:txBody>
          <a:bodyPr wrap="none" rtlCol="0">
            <a:spAutoFit/>
          </a:bodyPr>
          <a:lstStyle/>
          <a:p>
            <a:pPr algn="ctr"/>
            <a:r>
              <a:rPr lang="en-US" sz="2400" b="1" dirty="0" smtClean="0">
                <a:solidFill>
                  <a:srgbClr val="FFC000"/>
                </a:solidFill>
                <a:latin typeface="Baskerville Old Face" panose="02020602080505020303" pitchFamily="18" charset="0"/>
              </a:rPr>
              <a:t>Nehemiah 4:1-3; Nehemiah 1:1-4 (NIV)</a:t>
            </a:r>
            <a:endParaRPr lang="en-US" sz="2400" b="1" dirty="0">
              <a:solidFill>
                <a:srgbClr val="FFC000"/>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488372" y="2959570"/>
            <a:ext cx="8198426" cy="954107"/>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God sends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Nehemiah</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to find the burnt stones and to pick them up and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restore</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them.</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7.</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084026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488372" y="3167390"/>
            <a:ext cx="8198426"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Nehemiah’s name means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Comfort</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of</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God</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rPr>
              <a:t>8</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41901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028700" y="2938788"/>
            <a:ext cx="7086601" cy="954107"/>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There is no believer in Christ who is not called to restore burnt stones.</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9.</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028699" y="4254970"/>
            <a:ext cx="7086601" cy="707886"/>
          </a:xfrm>
          <a:prstGeom prst="rect">
            <a:avLst/>
          </a:prstGeom>
        </p:spPr>
        <p:txBody>
          <a:bodyPr wrap="square">
            <a:spAutoFit/>
          </a:bodyPr>
          <a:lstStyle/>
          <a:p>
            <a:pPr marR="0" lvl="0" algn="ctr">
              <a:spcBef>
                <a:spcPts val="0"/>
              </a:spcBef>
              <a:spcAft>
                <a:spcPts val="0"/>
              </a:spcAft>
              <a:tabLst>
                <a:tab pos="457200" algn="l"/>
              </a:tabLst>
            </a:pPr>
            <a:r>
              <a:rPr lang="en-US" sz="4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TRUE</a:t>
            </a:r>
            <a:endParaRPr lang="en-US" sz="40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Tree>
    <p:extLst>
      <p:ext uri="{BB962C8B-B14F-4D97-AF65-F5344CB8AC3E}">
        <p14:creationId xmlns:p14="http://schemas.microsoft.com/office/powerpoint/2010/main" val="120298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028700" y="1286632"/>
            <a:ext cx="7086601"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Memorize Galatians 6:1 on your own.</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55821" y="51955"/>
            <a:ext cx="1037463"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10.</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Rectangle 4"/>
          <p:cNvSpPr/>
          <p:nvPr/>
        </p:nvSpPr>
        <p:spPr>
          <a:xfrm>
            <a:off x="1056408" y="2301475"/>
            <a:ext cx="7086601" cy="3539430"/>
          </a:xfrm>
          <a:prstGeom prst="rect">
            <a:avLst/>
          </a:prstGeom>
        </p:spPr>
        <p:txBody>
          <a:bodyPr wrap="square">
            <a:spAutoFit/>
          </a:bodyPr>
          <a:lstStyle/>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Galatians 6:1 (NIV)</a:t>
            </a:r>
          </a:p>
          <a:p>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Doing Good to All</a:t>
            </a:r>
          </a:p>
          <a:p>
            <a:endPar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6 Brothers and sisters, if someone is caught in a sin, you who live by the Spirit should restore that person gently. But watch yourselves, or you also may be tempted.</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09353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028700" y="2024393"/>
            <a:ext cx="7086601" cy="2800767"/>
          </a:xfrm>
          <a:prstGeom prst="rect">
            <a:avLst/>
          </a:prstGeom>
        </p:spPr>
        <p:txBody>
          <a:bodyPr wrap="square">
            <a:spAutoFit/>
          </a:bodyPr>
          <a:lstStyle/>
          <a:p>
            <a:pPr marR="0" lvl="0">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Steps to restoration:</a:t>
            </a:r>
          </a:p>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t>
            </a:r>
          </a:p>
          <a:p>
            <a:pPr marL="1143000" marR="0" lvl="2" indent="-228600">
              <a:spcBef>
                <a:spcPts val="0"/>
              </a:spcBef>
              <a:spcAft>
                <a:spcPts val="0"/>
              </a:spcAft>
              <a:buFont typeface="+mj-lt"/>
              <a:buAutoNum type="alphaUcPeriod"/>
              <a:tabLst>
                <a:tab pos="14859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Be willing to go.</a:t>
            </a:r>
          </a:p>
          <a:p>
            <a:pPr marL="1143000" marR="0" lvl="2" indent="-228600">
              <a:spcBef>
                <a:spcPts val="0"/>
              </a:spcBef>
              <a:spcAft>
                <a:spcPts val="0"/>
              </a:spcAft>
              <a:buFont typeface="+mj-lt"/>
              <a:buAutoNum type="alphaUcPeriod"/>
              <a:tabLst>
                <a:tab pos="14859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Go back to where you lost it.</a:t>
            </a:r>
          </a:p>
          <a:p>
            <a:pPr marL="1143000" marR="0" lvl="2" indent="-228600">
              <a:spcBef>
                <a:spcPts val="0"/>
              </a:spcBef>
              <a:spcAft>
                <a:spcPts val="0"/>
              </a:spcAft>
              <a:buFont typeface="+mj-lt"/>
              <a:buAutoNum type="alphaUcPeriod"/>
              <a:tabLst>
                <a:tab pos="14859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Stretch out and pick it up. </a:t>
            </a:r>
          </a:p>
          <a:p>
            <a:r>
              <a:rPr lang="en-US" dirty="0" smtClean="0">
                <a:effectLst/>
                <a:latin typeface="Times New Roman" panose="02020603050405020304" pitchFamily="18" charset="0"/>
                <a:ea typeface="Times New Roman" panose="02020603050405020304" pitchFamily="18" charset="0"/>
              </a:rPr>
              <a:t> </a:t>
            </a:r>
          </a:p>
          <a:p>
            <a:r>
              <a:rPr lang="en-US" dirty="0" smtClean="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55821" y="51955"/>
            <a:ext cx="1037463"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11.</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963287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065397" y="51955"/>
            <a:ext cx="5019323"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James 1:27 (NIV)</a:t>
            </a:r>
          </a:p>
        </p:txBody>
      </p:sp>
      <p:sp>
        <p:nvSpPr>
          <p:cNvPr id="4" name="Rectangle 3"/>
          <p:cNvSpPr/>
          <p:nvPr/>
        </p:nvSpPr>
        <p:spPr>
          <a:xfrm>
            <a:off x="187037" y="2722779"/>
            <a:ext cx="8780317" cy="1384995"/>
          </a:xfrm>
          <a:prstGeom prst="rect">
            <a:avLst/>
          </a:prstGeom>
        </p:spPr>
        <p:txBody>
          <a:bodyPr wrap="square">
            <a:spAutoFit/>
          </a:bodyPr>
          <a:lstStyle/>
          <a:p>
            <a:r>
              <a:rPr lang="en-US" sz="28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27</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Religion that God our Father accepts as pure and faultless is this: to look after orphans and widows in their distress and to keep oneself from being polluted by the world.</a:t>
            </a:r>
          </a:p>
        </p:txBody>
      </p:sp>
    </p:spTree>
    <p:extLst>
      <p:ext uri="{BB962C8B-B14F-4D97-AF65-F5344CB8AC3E}">
        <p14:creationId xmlns:p14="http://schemas.microsoft.com/office/powerpoint/2010/main" val="416745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057382" y="51955"/>
            <a:ext cx="5035353"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John 10:10 (NIV)</a:t>
            </a:r>
          </a:p>
        </p:txBody>
      </p:sp>
      <p:sp>
        <p:nvSpPr>
          <p:cNvPr id="4" name="Rectangle 3"/>
          <p:cNvSpPr/>
          <p:nvPr/>
        </p:nvSpPr>
        <p:spPr>
          <a:xfrm>
            <a:off x="187037" y="2951381"/>
            <a:ext cx="8780317" cy="954107"/>
          </a:xfrm>
          <a:prstGeom prst="rect">
            <a:avLst/>
          </a:prstGeom>
        </p:spPr>
        <p:txBody>
          <a:bodyPr wrap="square">
            <a:spAutoFit/>
          </a:bodyPr>
          <a:lstStyle/>
          <a:p>
            <a:r>
              <a:rPr lang="en-US" sz="28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10 </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 thief comes only to steal and kill and destroy; I have come that they may have life, and have it to the full. </a:t>
            </a:r>
          </a:p>
        </p:txBody>
      </p:sp>
    </p:spTree>
    <p:extLst>
      <p:ext uri="{BB962C8B-B14F-4D97-AF65-F5344CB8AC3E}">
        <p14:creationId xmlns:p14="http://schemas.microsoft.com/office/powerpoint/2010/main" val="2274325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271112" y="51955"/>
            <a:ext cx="6607899"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Matthew 9:35-36 (NIV)</a:t>
            </a:r>
          </a:p>
        </p:txBody>
      </p:sp>
      <p:sp>
        <p:nvSpPr>
          <p:cNvPr id="4" name="Rectangle 3"/>
          <p:cNvSpPr/>
          <p:nvPr/>
        </p:nvSpPr>
        <p:spPr>
          <a:xfrm>
            <a:off x="187037" y="1839544"/>
            <a:ext cx="8780317" cy="3170099"/>
          </a:xfrm>
          <a:prstGeom prst="rect">
            <a:avLst/>
          </a:prstGeom>
        </p:spPr>
        <p:txBody>
          <a:bodyPr wrap="square">
            <a:spAutoFit/>
          </a:bodyPr>
          <a:lstStyle/>
          <a:p>
            <a:r>
              <a:rPr lang="en-US" sz="32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 Workers Are Few</a:t>
            </a:r>
          </a:p>
          <a:p>
            <a:endPar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8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35 </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Jesus went through all the towns and villages, teaching in their synagogues, proclaiming the good news of the kingdom and healing every disease and sickness. </a:t>
            </a:r>
            <a:r>
              <a:rPr lang="en-US" sz="28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36 </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When he saw the crowds, he had compassion on them, because they were harassed and helpless, like sheep without a shepherd. </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706455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791285" y="51955"/>
            <a:ext cx="5567551"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Galatians 6:1 (NIV)</a:t>
            </a:r>
          </a:p>
        </p:txBody>
      </p:sp>
      <p:sp>
        <p:nvSpPr>
          <p:cNvPr id="4" name="Rectangle 3"/>
          <p:cNvSpPr/>
          <p:nvPr/>
        </p:nvSpPr>
        <p:spPr>
          <a:xfrm>
            <a:off x="187037" y="2234402"/>
            <a:ext cx="8780317" cy="2369880"/>
          </a:xfrm>
          <a:prstGeom prst="rect">
            <a:avLst/>
          </a:prstGeom>
        </p:spPr>
        <p:txBody>
          <a:bodyPr wrap="square">
            <a:spAutoFit/>
          </a:bodyPr>
          <a:lstStyle/>
          <a:p>
            <a:r>
              <a:rPr lang="en-US" sz="32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Doing Good to All</a:t>
            </a:r>
          </a:p>
          <a:p>
            <a:endParaRPr lang="en-US" sz="32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6 Brothers and sisters, if someone is caught in a sin, you who live by the Spirit should restore that person gently. But watch yourselves, or you also may be tempted.</a:t>
            </a:r>
          </a:p>
        </p:txBody>
      </p:sp>
    </p:spTree>
    <p:extLst>
      <p:ext uri="{BB962C8B-B14F-4D97-AF65-F5344CB8AC3E}">
        <p14:creationId xmlns:p14="http://schemas.microsoft.com/office/powerpoint/2010/main" val="59436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767241" y="51955"/>
            <a:ext cx="5615640"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 Kings 6:1-6 (NIV)</a:t>
            </a:r>
          </a:p>
        </p:txBody>
      </p:sp>
      <p:sp>
        <p:nvSpPr>
          <p:cNvPr id="4" name="Rectangle 3"/>
          <p:cNvSpPr/>
          <p:nvPr/>
        </p:nvSpPr>
        <p:spPr>
          <a:xfrm>
            <a:off x="197428" y="1039447"/>
            <a:ext cx="8780317" cy="5386090"/>
          </a:xfrm>
          <a:prstGeom prst="rect">
            <a:avLst/>
          </a:prstGeom>
        </p:spPr>
        <p:txBody>
          <a:bodyPr wrap="square">
            <a:spAutoFit/>
          </a:bodyPr>
          <a:lstStyle/>
          <a:p>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An </a:t>
            </a:r>
            <a:r>
              <a:rPr lang="en-US" sz="24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Axhead</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Floats</a:t>
            </a:r>
          </a:p>
          <a:p>
            <a:endPar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6 The company of the prophets said to Elisha, “Look, the place where we meet with you is too small for us. </a:t>
            </a:r>
            <a:r>
              <a:rPr lang="en-US" sz="20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2 </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Let us go to the Jordan, where each of us can get a pole; and let us build a place there for us to meet.”</a:t>
            </a:r>
          </a:p>
          <a:p>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And he said, “Go.”</a:t>
            </a:r>
          </a:p>
          <a:p>
            <a:endPar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0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3 </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Then one of them said, “Won’t you please come with your servants?”</a:t>
            </a:r>
          </a:p>
          <a:p>
            <a:endPar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“I will,” Elisha replied. </a:t>
            </a:r>
            <a:r>
              <a:rPr lang="en-US" sz="20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4 </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And he went with them.</a:t>
            </a:r>
          </a:p>
          <a:p>
            <a:endPar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They went to the Jordan and began to cut down trees. </a:t>
            </a:r>
            <a:r>
              <a:rPr lang="en-US" sz="20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5 </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As one of them was cutting down a tree, the iron </a:t>
            </a:r>
            <a:r>
              <a:rPr lang="en-US" sz="20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axhead</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fell into the water. “Oh no, my lord!” he cried out. “It was borrowed!”</a:t>
            </a:r>
          </a:p>
          <a:p>
            <a:endPar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0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6 </a:t>
            </a:r>
            <a:r>
              <a:rPr lang="en-US" sz="2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 man of God asked, “Where did it fall?” When he showed him the place, Elisha cut a stick and threw it there, and made the iron float.</a:t>
            </a:r>
            <a:endParaRPr lang="en-US" sz="20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0489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351259" y="51955"/>
            <a:ext cx="6447599"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Nehemiah 4:1-3 (NIV)</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87037" y="1164134"/>
            <a:ext cx="8780317" cy="4585871"/>
          </a:xfrm>
          <a:prstGeom prst="rect">
            <a:avLst/>
          </a:prstGeom>
        </p:spPr>
        <p:txBody>
          <a:bodyPr wrap="square">
            <a:spAutoFit/>
          </a:bodyPr>
          <a:lstStyle/>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Opposition to the Rebuilding</a:t>
            </a:r>
          </a:p>
          <a:p>
            <a:endPar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4 When </a:t>
            </a:r>
            <a:r>
              <a:rPr lang="en-US" sz="24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Sanballat</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heard that we were rebuilding the wall, he became angry and was greatly incensed. He ridiculed the Jews, </a:t>
            </a:r>
            <a:r>
              <a:rPr lang="en-US" sz="24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2 </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and in the presence of his associates and the army of Samaria, he said, “What are those feeble Jews doing? Will they restore their wall? Will they offer sacrifices? Will they finish in a day? Can they bring the stones back to life from those heaps of rubble—burned as they are?”</a:t>
            </a:r>
          </a:p>
          <a:p>
            <a:endPar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4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3 </a:t>
            </a:r>
            <a:r>
              <a:rPr lang="en-US" sz="24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Tobiah</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the Ammonite, who was at his side, said, “What they are building—even a fox climbing up on it would break down their wall of stones!”</a:t>
            </a:r>
            <a:endParaRPr lang="en-US" sz="2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79314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210377" y="226139"/>
            <a:ext cx="6728124" cy="1015663"/>
          </a:xfrm>
          <a:prstGeom prst="rect">
            <a:avLst/>
          </a:prstGeom>
        </p:spPr>
        <p:txBody>
          <a:bodyPr wrap="none">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Restoring </a:t>
            </a:r>
            <a:r>
              <a:rPr lang="en-US" sz="60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Burnt</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Stones</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5" name="TextBox 4"/>
          <p:cNvSpPr txBox="1"/>
          <p:nvPr/>
        </p:nvSpPr>
        <p:spPr>
          <a:xfrm>
            <a:off x="2027908" y="1347351"/>
            <a:ext cx="5093062" cy="461665"/>
          </a:xfrm>
          <a:prstGeom prst="rect">
            <a:avLst/>
          </a:prstGeom>
          <a:noFill/>
        </p:spPr>
        <p:txBody>
          <a:bodyPr wrap="none" rtlCol="0">
            <a:spAutoFit/>
          </a:bodyPr>
          <a:lstStyle/>
          <a:p>
            <a:pPr algn="ctr"/>
            <a:r>
              <a:rPr lang="en-US" sz="2400" b="1" dirty="0" smtClean="0">
                <a:solidFill>
                  <a:srgbClr val="FFC000"/>
                </a:solidFill>
                <a:latin typeface="Baskerville Old Face" panose="02020602080505020303" pitchFamily="18" charset="0"/>
              </a:rPr>
              <a:t>Nehemiah 4:1-3; Nehemiah 1:1-4 (NIV)</a:t>
            </a:r>
            <a:endParaRPr lang="en-US" sz="2400" b="1" dirty="0">
              <a:solidFill>
                <a:srgbClr val="FFC000"/>
              </a:solidFill>
              <a:latin typeface="Baskerville Old Face" panose="020206020805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143" y="2023761"/>
            <a:ext cx="5925714" cy="4459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67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351259" y="51955"/>
            <a:ext cx="6447599"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Nehemiah 1:1-4 (NIV)</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87037" y="966705"/>
            <a:ext cx="8780317" cy="5324535"/>
          </a:xfrm>
          <a:prstGeom prst="rect">
            <a:avLst/>
          </a:prstGeom>
        </p:spPr>
        <p:txBody>
          <a:bodyPr wrap="square">
            <a:spAutoFit/>
          </a:bodyPr>
          <a:lstStyle/>
          <a:p>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Nehemiah’s Prayer</a:t>
            </a:r>
          </a:p>
          <a:p>
            <a:endPar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1 The words of Nehemiah son of </a:t>
            </a:r>
            <a:r>
              <a:rPr lang="en-US" sz="24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Hakaliah</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t>
            </a:r>
          </a:p>
          <a:p>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In the month of Kislev in the twentieth year, while I was in the citadel of Susa, </a:t>
            </a:r>
            <a:r>
              <a:rPr lang="en-US" sz="24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2 </a:t>
            </a:r>
            <a:r>
              <a:rPr lang="en-US" sz="2400" b="1"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rPr>
              <a:t>Hanani</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 one of my brothers, came from Judah with some other men, and I questioned them about the Jewish remnant that had survived the exile, and also about Jerusalem.</a:t>
            </a:r>
          </a:p>
          <a:p>
            <a:endPar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4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3 </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They said to me, “Those who survived the exile and are back in the province are in great trouble and disgrace. The wall of Jerusalem is broken down, and its gates have been burned with fire.”</a:t>
            </a:r>
          </a:p>
          <a:p>
            <a:endPar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ndParaRPr>
          </a:p>
          <a:p>
            <a:r>
              <a:rPr lang="en-US" sz="24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4 </a:t>
            </a:r>
            <a:r>
              <a:rPr lang="en-US" sz="2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When I heard these things, I sat down and wept. For some days I mourned and fasted and prayed before the God of heaven.</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43919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931699" y="1513656"/>
            <a:ext cx="7280602"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True religion is to visit the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widows</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and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orphans</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4" y="51955"/>
            <a:ext cx="696023"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1.</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931699" y="2486938"/>
            <a:ext cx="7280602" cy="2595582"/>
          </a:xfrm>
          <a:prstGeom prst="rect">
            <a:avLst/>
          </a:prstGeom>
        </p:spPr>
        <p:txBody>
          <a:bodyPr wrap="square">
            <a:spAutoFit/>
          </a:bodyPr>
          <a:lstStyle/>
          <a:p>
            <a:pPr marR="0" lvl="0">
              <a:spcBef>
                <a:spcPts val="0"/>
              </a:spcBef>
              <a:spcAft>
                <a:spcPts val="0"/>
              </a:spcAft>
              <a:tabLst>
                <a:tab pos="457200" algn="l"/>
              </a:tabLst>
            </a:pPr>
            <a:r>
              <a:rPr lang="en-US" sz="32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James 1:27 (NIV)</a:t>
            </a:r>
          </a:p>
          <a:p>
            <a:pPr marR="0" lvl="0">
              <a:spcBef>
                <a:spcPts val="0"/>
              </a:spcBef>
              <a:spcAft>
                <a:spcPts val="0"/>
              </a:spcAft>
              <a:tabLst>
                <a:tab pos="457200" algn="l"/>
              </a:tabLst>
            </a:pPr>
            <a:endParaRPr lang="en-US" sz="2800" b="1" baseline="30000" dirty="0">
              <a:solidFill>
                <a:srgbClr val="FFC000"/>
              </a:solidFill>
              <a:effectLst>
                <a:outerShdw blurRad="38100" dist="38100" dir="2700000" algn="tl">
                  <a:srgbClr val="000000">
                    <a:alpha val="43137"/>
                  </a:srgbClr>
                </a:outerShdw>
              </a:effectLst>
              <a:latin typeface="Baskerville Old Face" panose="02020602080505020303" pitchFamily="18" charset="0"/>
            </a:endParaRPr>
          </a:p>
          <a:p>
            <a:pPr marR="0" lvl="0">
              <a:spcBef>
                <a:spcPts val="0"/>
              </a:spcBef>
              <a:spcAft>
                <a:spcPts val="0"/>
              </a:spcAft>
              <a:tabLst>
                <a:tab pos="457200" algn="l"/>
              </a:tabLst>
            </a:pPr>
            <a:r>
              <a:rPr lang="en-US" sz="2800" b="1" baseline="30000"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27 </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Religion that God our Father accepts as pure and faultless is this: to look after orphans and widows in their distress and to keep oneself from being polluted by the world.</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Tree>
    <p:extLst>
      <p:ext uri="{BB962C8B-B14F-4D97-AF65-F5344CB8AC3E}">
        <p14:creationId xmlns:p14="http://schemas.microsoft.com/office/powerpoint/2010/main" val="188979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931699" y="3167390"/>
            <a:ext cx="7280602"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Passionless Christianity is a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curse</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rPr>
              <a:t>2</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24792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931699" y="3167390"/>
            <a:ext cx="7280602"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Sanballet is a picture of</a:t>
            </a:r>
            <a:r>
              <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t>
            </a:r>
            <a:r>
              <a:rPr lang="en-US" sz="2800" b="1" u="sng" dirty="0" err="1"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satan</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3.</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29484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661532" y="3167390"/>
            <a:ext cx="7827837"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Its always in the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heart</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of God to restore burnt stones.</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rPr>
              <a:t>4</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149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661532" y="3167390"/>
            <a:ext cx="7827837"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Burnt stones are a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prophetic</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picture</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of people.</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5.</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9407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422539" y="3167390"/>
            <a:ext cx="8305823" cy="523220"/>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God uses the word </a:t>
            </a:r>
            <a:r>
              <a:rPr lang="en-US" sz="2800" b="1" u="sng"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stone</a:t>
            </a:r>
            <a:r>
              <a:rPr lang="en-US" sz="28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 in the bible to describe people.</a:t>
            </a:r>
            <a:endParaRPr lang="en-US" sz="2800" b="1" dirty="0">
              <a:solidFill>
                <a:srgbClr val="FFC000"/>
              </a:solidFill>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endParaRPr>
          </a:p>
        </p:txBody>
      </p:sp>
      <p:sp>
        <p:nvSpPr>
          <p:cNvPr id="3" name="TextBox 2"/>
          <p:cNvSpPr txBox="1"/>
          <p:nvPr/>
        </p:nvSpPr>
        <p:spPr>
          <a:xfrm>
            <a:off x="49893" y="51955"/>
            <a:ext cx="696024" cy="923330"/>
          </a:xfrm>
          <a:prstGeom prst="rect">
            <a:avLst/>
          </a:prstGeom>
          <a:noFill/>
        </p:spPr>
        <p:txBody>
          <a:bodyPr wrap="none" rtlCol="0">
            <a:spAutoFit/>
          </a:bodyPr>
          <a:lstStyle/>
          <a:p>
            <a:pPr algn="ctr"/>
            <a:r>
              <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rPr>
              <a:t>6</a:t>
            </a:r>
            <a:r>
              <a:rPr lang="en-US" sz="5400" b="1" dirty="0" smtClean="0">
                <a:solidFill>
                  <a:srgbClr val="FFC000"/>
                </a:solidFill>
                <a:effectLst>
                  <a:outerShdw blurRad="38100" dist="38100" dir="2700000" algn="tl">
                    <a:srgbClr val="000000">
                      <a:alpha val="43137"/>
                    </a:srgbClr>
                  </a:outerShdw>
                </a:effectLst>
                <a:latin typeface="Baskerville Old Face" panose="02020602080505020303" pitchFamily="18" charset="0"/>
              </a:rPr>
              <a:t>.</a:t>
            </a:r>
            <a:endParaRPr lang="en-US" sz="5400" b="1" dirty="0">
              <a:solidFill>
                <a:srgbClr val="FFC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25112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121</TotalTime>
  <Words>235</Words>
  <Application>Microsoft Office PowerPoint</Application>
  <PresentationFormat>On-screen Show (4:3)</PresentationFormat>
  <Paragraphs>83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Baskerville Old Face</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2015-01-10T12:53:43Z</dcterms:created>
  <dcterms:modified xsi:type="dcterms:W3CDTF">2015-01-10T14:55:13Z</dcterms:modified>
</cp:coreProperties>
</file>