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65" r:id="rId2"/>
    <p:sldId id="266" r:id="rId3"/>
    <p:sldId id="269" r:id="rId4"/>
    <p:sldId id="270" r:id="rId5"/>
    <p:sldId id="271" r:id="rId6"/>
    <p:sldId id="272" r:id="rId7"/>
    <p:sldId id="273" r:id="rId8"/>
    <p:sldId id="274" r:id="rId9"/>
    <p:sldId id="275" r:id="rId10"/>
    <p:sldId id="276" r:id="rId11"/>
    <p:sldId id="277" r:id="rId12"/>
    <p:sldId id="278" r:id="rId13"/>
    <p:sldId id="279" r:id="rId14"/>
    <p:sldId id="268" r:id="rId15"/>
    <p:sldId id="280" r:id="rId16"/>
    <p:sldId id="281" r:id="rId17"/>
    <p:sldId id="282" r:id="rId18"/>
    <p:sldId id="283" r:id="rId19"/>
    <p:sldId id="284" r:id="rId20"/>
    <p:sldId id="285" r:id="rId21"/>
    <p:sldId id="286" r:id="rId22"/>
    <p:sldId id="287" r:id="rId23"/>
    <p:sldId id="288" r:id="rId24"/>
    <p:sldId id="26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92" d="100"/>
          <a:sy n="92" d="100"/>
        </p:scale>
        <p:origin x="498"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B3710-5D81-4630-9E2A-972E79CDD1C5}" type="datetimeFigureOut">
              <a:rPr lang="en-US" smtClean="0"/>
              <a:t>3/14/2015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B4E72-E610-43B9-A0AB-942143F72281}" type="slidenum">
              <a:rPr lang="en-US" smtClean="0"/>
              <a:t>‹#›</a:t>
            </a:fld>
            <a:endParaRPr lang="en-US"/>
          </a:p>
        </p:txBody>
      </p:sp>
    </p:spTree>
    <p:extLst>
      <p:ext uri="{BB962C8B-B14F-4D97-AF65-F5344CB8AC3E}">
        <p14:creationId xmlns:p14="http://schemas.microsoft.com/office/powerpoint/2010/main" val="3795599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8F7388C-BCBF-4F39-AF22-F982C60011A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0632243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19FB0EFA-AF03-4438-9D59-2B9BCB54A56C}" type="slidenum">
              <a:rPr lang="en-US" altLang="en-US">
                <a:solidFill>
                  <a:srgbClr val="000000"/>
                </a:solidFill>
              </a:rPr>
              <a:pPr eaLnBrk="0" fontAlgn="base" hangingPunct="0">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36758111"/>
      </p:ext>
    </p:extLst>
  </p:cSld>
  <p:clrMap bg1="lt1" tx1="dk1" bg2="lt2" tx2="dk2" accent1="accent1" accent2="accent2" accent3="accent3" accent4="accent4" accent5="accent5" accent6="accent6" hlink="hlink" folHlink="folHlink"/>
  <p:sldLayoutIdLst>
    <p:sldLayoutId id="2147483673" r:id="rId1"/>
  </p:sldLayoutIdLst>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2753753" y="1465118"/>
            <a:ext cx="9360832" cy="1015663"/>
          </a:xfrm>
          <a:prstGeom prst="rect">
            <a:avLst/>
          </a:prstGeom>
          <a:noFill/>
        </p:spPr>
        <p:txBody>
          <a:bodyPr wrap="none" rtlCol="0">
            <a:spAutoFit/>
          </a:bodyPr>
          <a:lstStyle/>
          <a:p>
            <a:pPr algn="ctr"/>
            <a:r>
              <a:rPr lang="en-US" sz="6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Get Agitated – Then Agitate</a:t>
            </a:r>
            <a:endParaRPr lang="en-US" sz="6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57351" y="6158504"/>
            <a:ext cx="4934236" cy="646331"/>
          </a:xfrm>
          <a:prstGeom prst="rect">
            <a:avLst/>
          </a:prstGeom>
          <a:noFill/>
        </p:spPr>
        <p:txBody>
          <a:bodyPr wrap="none" rtlCol="0">
            <a:spAutoFit/>
          </a:bodyPr>
          <a:lstStyle/>
          <a:p>
            <a:r>
              <a:rPr lang="en-US" sz="36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Sunday, March 15, 2015</a:t>
            </a:r>
            <a:endParaRPr lang="en-US" sz="36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8255023" y="6158503"/>
            <a:ext cx="3882666" cy="646331"/>
          </a:xfrm>
          <a:prstGeom prst="rect">
            <a:avLst/>
          </a:prstGeom>
          <a:noFill/>
        </p:spPr>
        <p:txBody>
          <a:bodyPr wrap="none" rtlCol="0">
            <a:spAutoFit/>
          </a:bodyPr>
          <a:lstStyle/>
          <a:p>
            <a:pPr algn="r"/>
            <a:r>
              <a:rPr lang="en-US" sz="36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Wayne Hartsgrove</a:t>
            </a:r>
            <a:endParaRPr lang="en-US" sz="36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5022611" y="2480781"/>
            <a:ext cx="4823115" cy="646331"/>
          </a:xfrm>
          <a:prstGeom prst="rect">
            <a:avLst/>
          </a:prstGeom>
          <a:noFill/>
        </p:spPr>
        <p:txBody>
          <a:bodyPr wrap="none" rtlCol="0">
            <a:spAutoFit/>
          </a:bodyPr>
          <a:lstStyle/>
          <a:p>
            <a:pPr algn="ctr"/>
            <a:r>
              <a:rPr 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Timothy 1:1-16 (NIV)</a:t>
            </a:r>
            <a:endParaRPr lang="en-US"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7609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2542941"/>
            <a:ext cx="11589488" cy="1754326"/>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38 </a:t>
            </a:r>
            <a:r>
              <a:rPr lang="en-US" sz="3600" dirty="0" smtClean="0">
                <a:latin typeface="Times New Roman" panose="02020603050405020304" pitchFamily="18" charset="0"/>
                <a:cs typeface="Times New Roman" panose="02020603050405020304" pitchFamily="18" charset="0"/>
              </a:rPr>
              <a:t>how God anointed Jesus of Nazareth with the Holy Spirit and with power, who went about doing good and healing all who were oppressed by the devil, for God was with Him. </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Acts 10:38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52497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2542941"/>
            <a:ext cx="11589488" cy="1754326"/>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8 </a:t>
            </a:r>
            <a:r>
              <a:rPr lang="en-US" sz="3600" dirty="0" smtClean="0">
                <a:latin typeface="Times New Roman" panose="02020603050405020304" pitchFamily="18" charset="0"/>
                <a:cs typeface="Times New Roman" panose="02020603050405020304" pitchFamily="18" charset="0"/>
              </a:rPr>
              <a:t>He who sins is of the devil, for the devil has sinned from the beginning. For this purpose the Son of God was manifested, that He might destroy the works of the devil. </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3:8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815180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2542941"/>
            <a:ext cx="11589488" cy="1754326"/>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17 </a:t>
            </a:r>
            <a:r>
              <a:rPr lang="en-US" sz="3600" dirty="0" smtClean="0">
                <a:latin typeface="Times New Roman" panose="02020603050405020304" pitchFamily="18" charset="0"/>
                <a:cs typeface="Times New Roman" panose="02020603050405020304" pitchFamily="18" charset="0"/>
              </a:rPr>
              <a:t>Love has been perfected among us in this: that we may have boldness in the day of judgment; because as He is, so are we in this world.</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4:17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59395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316813"/>
            <a:ext cx="11589488" cy="5078313"/>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29 </a:t>
            </a:r>
            <a:r>
              <a:rPr lang="en-US" sz="3600" dirty="0" smtClean="0">
                <a:latin typeface="Times New Roman" panose="02020603050405020304" pitchFamily="18" charset="0"/>
                <a:cs typeface="Times New Roman" panose="02020603050405020304" pitchFamily="18" charset="0"/>
              </a:rPr>
              <a:t>Now, Lord, look on their threats, and grant to Your servants that with all boldness they may speak Your word, </a:t>
            </a:r>
            <a:r>
              <a:rPr lang="en-US" sz="3600" baseline="30000" dirty="0" smtClean="0">
                <a:latin typeface="Times New Roman" panose="02020603050405020304" pitchFamily="18" charset="0"/>
                <a:cs typeface="Times New Roman" panose="02020603050405020304" pitchFamily="18" charset="0"/>
              </a:rPr>
              <a:t>30 </a:t>
            </a:r>
            <a:r>
              <a:rPr lang="en-US" sz="3600" dirty="0" smtClean="0">
                <a:latin typeface="Times New Roman" panose="02020603050405020304" pitchFamily="18" charset="0"/>
                <a:cs typeface="Times New Roman" panose="02020603050405020304" pitchFamily="18" charset="0"/>
              </a:rPr>
              <a:t>by stretching out Your hand to heal, and that signs and wonders may be done through the name of Your holy Servant Jesus.”</a:t>
            </a:r>
          </a:p>
          <a:p>
            <a:endParaRPr lang="en-US" sz="3600" dirty="0" smtClean="0">
              <a:latin typeface="Times New Roman" panose="02020603050405020304" pitchFamily="18" charset="0"/>
              <a:cs typeface="Times New Roman" panose="02020603050405020304" pitchFamily="18" charset="0"/>
            </a:endParaRPr>
          </a:p>
          <a:p>
            <a:r>
              <a:rPr lang="en-US" sz="3600" baseline="30000" dirty="0" smtClean="0">
                <a:latin typeface="Times New Roman" panose="02020603050405020304" pitchFamily="18" charset="0"/>
                <a:cs typeface="Times New Roman" panose="02020603050405020304" pitchFamily="18" charset="0"/>
              </a:rPr>
              <a:t>31 </a:t>
            </a:r>
            <a:r>
              <a:rPr lang="en-US" sz="3600" dirty="0" smtClean="0">
                <a:latin typeface="Times New Roman" panose="02020603050405020304" pitchFamily="18" charset="0"/>
                <a:cs typeface="Times New Roman" panose="02020603050405020304" pitchFamily="18" charset="0"/>
              </a:rPr>
              <a:t>And when they had prayed, the place where they were assembled together was shaken; and they were all filled with the Holy Spirit, and they spoke the word of God with boldness.</a:t>
            </a:r>
            <a:endParaRPr lang="en-US" sz="36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Acts 4:29-31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058775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242575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636601"/>
            <a:ext cx="11492345" cy="1569660"/>
          </a:xfrm>
          <a:prstGeom prst="rect">
            <a:avLst/>
          </a:prstGeom>
        </p:spPr>
        <p:txBody>
          <a:bodyPr wrap="square">
            <a:spAutoFit/>
          </a:bodyPr>
          <a:lstStyle/>
          <a:p>
            <a:pPr marL="914400" marR="0" lvl="0" indent="-914400">
              <a:spcBef>
                <a:spcPts val="0"/>
              </a:spcBef>
              <a:spcAft>
                <a:spcPts val="0"/>
              </a:spcAft>
              <a:buFont typeface="+mj-lt"/>
              <a:buAutoNum type="arabicPeriod"/>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The most important experience you and I can have is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salvation</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937747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272916"/>
            <a:ext cx="11492345" cy="2308324"/>
          </a:xfrm>
          <a:prstGeom prst="rect">
            <a:avLst/>
          </a:prstGeom>
        </p:spPr>
        <p:txBody>
          <a:bodyPr wrap="square">
            <a:spAutoFit/>
          </a:bodyPr>
          <a:lstStyle/>
          <a:p>
            <a:pPr marL="914400" marR="0" lvl="0" indent="-914400">
              <a:spcBef>
                <a:spcPts val="0"/>
              </a:spcBef>
              <a:spcAft>
                <a:spcPts val="0"/>
              </a:spcAft>
              <a:buFont typeface="+mj-lt"/>
              <a:buAutoNum type="arabicPeriod" startAt="2"/>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Salvation means to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confess</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our sins, to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forsake/abandon</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our sins, and to ask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Jesus</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to be our Savior. </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749464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1140306"/>
            <a:ext cx="11492345" cy="1569660"/>
          </a:xfrm>
          <a:prstGeom prst="rect">
            <a:avLst/>
          </a:prstGeom>
        </p:spPr>
        <p:txBody>
          <a:bodyPr wrap="square">
            <a:spAutoFit/>
          </a:bodyPr>
          <a:lstStyle/>
          <a:p>
            <a:pPr marL="914400" marR="0" lvl="0" indent="-914400">
              <a:spcBef>
                <a:spcPts val="0"/>
              </a:spcBef>
              <a:spcAft>
                <a:spcPts val="0"/>
              </a:spcAft>
              <a:buFont typeface="+mj-lt"/>
              <a:buAutoNum type="arabicPeriod" startAt="3"/>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Memorize John 3:3.  Born again means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saved, changed, set free.</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287079" y="3467733"/>
            <a:ext cx="11589488" cy="2739211"/>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3 </a:t>
            </a:r>
            <a:r>
              <a:rPr lang="en-US" sz="3600" dirty="0" smtClean="0">
                <a:latin typeface="Times New Roman" panose="02020603050405020304" pitchFamily="18" charset="0"/>
                <a:cs typeface="Times New Roman" panose="02020603050405020304" pitchFamily="18" charset="0"/>
              </a:rPr>
              <a:t>Jesus answered and said to him, “Most assuredly, I say to you, unless one is born again, he cannot see the kingdom of God.”</a:t>
            </a:r>
          </a:p>
          <a:p>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John 3:3 (NKJV)</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893492"/>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1545555"/>
            <a:ext cx="11492345" cy="3785652"/>
          </a:xfrm>
          <a:prstGeom prst="rect">
            <a:avLst/>
          </a:prstGeom>
        </p:spPr>
        <p:txBody>
          <a:bodyPr wrap="square">
            <a:spAutoFit/>
          </a:bodyPr>
          <a:lstStyle/>
          <a:p>
            <a:pPr marL="914400" marR="0" lvl="0" indent="-914400">
              <a:spcBef>
                <a:spcPts val="0"/>
              </a:spcBef>
              <a:spcAft>
                <a:spcPts val="0"/>
              </a:spcAft>
              <a:buFont typeface="+mj-lt"/>
              <a:buAutoNum type="arabicPeriod" startAt="4"/>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The ministry of Jesus was </a:t>
            </a:r>
            <a:endParaRPr lang="en-US" sz="4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371600" marR="0" indent="-914400">
              <a:spcBef>
                <a:spcPts val="0"/>
              </a:spcBef>
              <a:spcAft>
                <a:spcPts val="0"/>
              </a:spcAft>
              <a:buFont typeface="+mj-lt"/>
              <a:buAutoNum type="alphaLcPeriod"/>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to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seek</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and to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save</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that which was lost.</a:t>
            </a:r>
            <a:endParaRPr lang="en-US" sz="4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371600" marR="0" indent="-914400">
              <a:spcBef>
                <a:spcPts val="0"/>
              </a:spcBef>
              <a:spcAft>
                <a:spcPts val="0"/>
              </a:spcAft>
              <a:buFont typeface="+mj-lt"/>
              <a:buAutoNum type="alphaLcPeriod"/>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to establish the</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 kingdom of God</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in the earth.</a:t>
            </a:r>
            <a:endParaRPr lang="en-US" sz="4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1371600" marR="0" indent="-914400">
              <a:spcBef>
                <a:spcPts val="0"/>
              </a:spcBef>
              <a:spcAft>
                <a:spcPts val="0"/>
              </a:spcAft>
              <a:buFont typeface="+mj-lt"/>
              <a:buAutoNum type="alphaLcPeriod"/>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to destroy the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works of the devil</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067055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132386"/>
            <a:ext cx="11492345" cy="2308324"/>
          </a:xfrm>
          <a:prstGeom prst="rect">
            <a:avLst/>
          </a:prstGeom>
        </p:spPr>
        <p:txBody>
          <a:bodyPr wrap="square">
            <a:spAutoFit/>
          </a:bodyPr>
          <a:lstStyle/>
          <a:p>
            <a:pPr marL="914400" marR="0" lvl="0" indent="-914400">
              <a:spcBef>
                <a:spcPts val="0"/>
              </a:spcBef>
              <a:spcAft>
                <a:spcPts val="0"/>
              </a:spcAft>
              <a:buFont typeface="+mj-lt"/>
              <a:buAutoNum type="arabicPeriod" startAt="5"/>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According to Acts 2:1-4, how many were filled with the Holy Spirit and spoke in tongues?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All</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287079" y="2761148"/>
            <a:ext cx="11589488" cy="3970318"/>
          </a:xfrm>
          <a:prstGeom prst="rect">
            <a:avLst/>
          </a:prstGeom>
        </p:spPr>
        <p:txBody>
          <a:bodyPr wrap="square">
            <a:spAutoFit/>
          </a:bodyPr>
          <a:lstStyle/>
          <a:p>
            <a:r>
              <a:rPr lang="en-US" sz="3200" dirty="0" smtClean="0">
                <a:latin typeface="Times New Roman" panose="02020603050405020304" pitchFamily="18" charset="0"/>
                <a:cs typeface="Times New Roman" panose="02020603050405020304" pitchFamily="18" charset="0"/>
              </a:rPr>
              <a:t>2 When the Day of Pentecost had fully come, they were all with one accord in one place. </a:t>
            </a:r>
            <a:r>
              <a:rPr lang="en-US" sz="3200" baseline="30000"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And suddenly there came a sound from heaven, as of a rushing mighty wind, and it filled the whole house where they were sitting. </a:t>
            </a:r>
            <a:r>
              <a:rPr lang="en-US" sz="3200" baseline="30000" dirty="0" smtClean="0">
                <a:latin typeface="Times New Roman" panose="02020603050405020304" pitchFamily="18" charset="0"/>
                <a:cs typeface="Times New Roman" panose="02020603050405020304" pitchFamily="18" charset="0"/>
              </a:rPr>
              <a:t>3 </a:t>
            </a:r>
            <a:r>
              <a:rPr lang="en-US" sz="3200" dirty="0" smtClean="0">
                <a:latin typeface="Times New Roman" panose="02020603050405020304" pitchFamily="18" charset="0"/>
                <a:cs typeface="Times New Roman" panose="02020603050405020304" pitchFamily="18" charset="0"/>
              </a:rPr>
              <a:t>Then there appeared to them divided tongues, as of fire, and </a:t>
            </a:r>
            <a:r>
              <a:rPr lang="en-US" sz="3200" i="1"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sat upon each of them. </a:t>
            </a:r>
            <a:r>
              <a:rPr lang="en-US" sz="3200" baseline="30000" dirty="0" smtClean="0">
                <a:latin typeface="Times New Roman" panose="02020603050405020304" pitchFamily="18" charset="0"/>
                <a:cs typeface="Times New Roman" panose="02020603050405020304" pitchFamily="18" charset="0"/>
              </a:rPr>
              <a:t>4 </a:t>
            </a:r>
            <a:r>
              <a:rPr lang="en-US" sz="3200" dirty="0" smtClean="0">
                <a:latin typeface="Times New Roman" panose="02020603050405020304" pitchFamily="18" charset="0"/>
                <a:cs typeface="Times New Roman" panose="02020603050405020304" pitchFamily="18" charset="0"/>
              </a:rPr>
              <a:t>And they were all filled with the Holy Spirit and began to speak with other tongues, as the Spirit gave them utterance.</a:t>
            </a:r>
            <a:endParaRPr lang="en-US" sz="3200" dirty="0">
              <a:latin typeface="Times New Roman" panose="02020603050405020304" pitchFamily="18" charset="0"/>
              <a:cs typeface="Times New Roman" panose="02020603050405020304" pitchFamily="18" charset="0"/>
            </a:endParaRPr>
          </a:p>
          <a:p>
            <a:pPr algn="r"/>
            <a:r>
              <a:rPr lang="en-US" sz="2400" dirty="0" smtClean="0">
                <a:latin typeface="Times New Roman" panose="02020603050405020304" pitchFamily="18" charset="0"/>
                <a:cs typeface="Times New Roman" panose="02020603050405020304" pitchFamily="18" charset="0"/>
              </a:rPr>
              <a:t>Acts 2:1-4 (NKJV)</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86096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722781"/>
            <a:ext cx="11589488" cy="3724096"/>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1</a:t>
            </a:r>
            <a:r>
              <a:rPr lang="en-US" sz="3600" dirty="0" smtClean="0">
                <a:latin typeface="Times New Roman" panose="02020603050405020304" pitchFamily="18" charset="0"/>
                <a:cs typeface="Times New Roman" panose="02020603050405020304" pitchFamily="18" charset="0"/>
              </a:rPr>
              <a:t> Paul, an apostle of Christ Jesus by the will of God, in keeping with the promise of life that is in Christ Jesus,</a:t>
            </a:r>
          </a:p>
          <a:p>
            <a:r>
              <a:rPr lang="en-US" sz="3600" baseline="30000" dirty="0" smtClean="0">
                <a:latin typeface="Times New Roman" panose="02020603050405020304" pitchFamily="18" charset="0"/>
                <a:cs typeface="Times New Roman" panose="02020603050405020304" pitchFamily="18" charset="0"/>
              </a:rPr>
              <a:t>2 </a:t>
            </a:r>
            <a:r>
              <a:rPr lang="en-US" sz="3600" dirty="0" smtClean="0">
                <a:latin typeface="Times New Roman" panose="02020603050405020304" pitchFamily="18" charset="0"/>
                <a:cs typeface="Times New Roman" panose="02020603050405020304" pitchFamily="18" charset="0"/>
              </a:rPr>
              <a:t>To Timothy, my dear son:</a:t>
            </a:r>
          </a:p>
          <a:p>
            <a:r>
              <a:rPr lang="en-US" sz="3600" dirty="0" smtClean="0">
                <a:latin typeface="Times New Roman" panose="02020603050405020304" pitchFamily="18" charset="0"/>
                <a:cs typeface="Times New Roman" panose="02020603050405020304" pitchFamily="18" charset="0"/>
              </a:rPr>
              <a:t>Grace, mercy and peace from God the Father and Christ Jesus our Lord.</a:t>
            </a:r>
          </a:p>
          <a:p>
            <a:pPr algn="r"/>
            <a:endParaRPr lang="en-US" sz="2800" dirty="0" smtClean="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1:1-2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493637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646987"/>
            <a:ext cx="11492345" cy="1569660"/>
          </a:xfrm>
          <a:prstGeom prst="rect">
            <a:avLst/>
          </a:prstGeom>
        </p:spPr>
        <p:txBody>
          <a:bodyPr wrap="square">
            <a:spAutoFit/>
          </a:bodyPr>
          <a:lstStyle/>
          <a:p>
            <a:pPr marL="914400" marR="0" lvl="0" indent="-914400">
              <a:spcBef>
                <a:spcPts val="0"/>
              </a:spcBef>
              <a:spcAft>
                <a:spcPts val="0"/>
              </a:spcAft>
              <a:buFont typeface="+mj-lt"/>
              <a:buAutoNum type="arabicPeriod" startAt="6"/>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We need God to interrupt our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saying</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by His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doing</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40930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283302"/>
            <a:ext cx="11492345" cy="2308324"/>
          </a:xfrm>
          <a:prstGeom prst="rect">
            <a:avLst/>
          </a:prstGeom>
        </p:spPr>
        <p:txBody>
          <a:bodyPr wrap="square">
            <a:spAutoFit/>
          </a:bodyPr>
          <a:lstStyle/>
          <a:p>
            <a:pPr marL="914400" marR="0" lvl="0" indent="-914400">
              <a:spcBef>
                <a:spcPts val="0"/>
              </a:spcBef>
              <a:spcAft>
                <a:spcPts val="0"/>
              </a:spcAft>
              <a:buFont typeface="+mj-lt"/>
              <a:buAutoNum type="arabicPeriod" startAt="7"/>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The first step to agitation, stirring the flame of the Holy Spirit in us, is to remove anything that is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flame resistant</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7927732"/>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283302"/>
            <a:ext cx="11492345" cy="2308324"/>
          </a:xfrm>
          <a:prstGeom prst="rect">
            <a:avLst/>
          </a:prstGeom>
        </p:spPr>
        <p:txBody>
          <a:bodyPr wrap="square">
            <a:spAutoFit/>
          </a:bodyPr>
          <a:lstStyle/>
          <a:p>
            <a:pPr marL="914400" marR="0" lvl="0" indent="-914400">
              <a:spcBef>
                <a:spcPts val="0"/>
              </a:spcBef>
              <a:spcAft>
                <a:spcPts val="0"/>
              </a:spcAft>
              <a:buFont typeface="+mj-lt"/>
              <a:buAutoNum type="arabicPeriod" startAt="8"/>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Flame resistant in this context means to repent of allowing the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accumulation of junk, sin, in our lives</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998244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49827" y="2646987"/>
            <a:ext cx="11492345" cy="1569660"/>
          </a:xfrm>
          <a:prstGeom prst="rect">
            <a:avLst/>
          </a:prstGeom>
        </p:spPr>
        <p:txBody>
          <a:bodyPr wrap="square">
            <a:spAutoFit/>
          </a:bodyPr>
          <a:lstStyle/>
          <a:p>
            <a:pPr marL="914400" marR="0" lvl="0" indent="-914400">
              <a:spcBef>
                <a:spcPts val="0"/>
              </a:spcBef>
              <a:spcAft>
                <a:spcPts val="0"/>
              </a:spcAft>
              <a:buFont typeface="+mj-lt"/>
              <a:buAutoNum type="arabicPeriod" startAt="9"/>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To agitate means to </a:t>
            </a:r>
            <a:r>
              <a:rPr lang="en-US" sz="4800" u="sng" dirty="0" smtClean="0">
                <a:effectLst/>
                <a:latin typeface="Times New Roman" panose="02020603050405020304" pitchFamily="18" charset="0"/>
                <a:ea typeface="Calibri" panose="020F0502020204030204" pitchFamily="34" charset="0"/>
                <a:cs typeface="Times New Roman" panose="02020603050405020304" pitchFamily="18" charset="0"/>
              </a:rPr>
              <a:t>stir up</a:t>
            </a: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 the gift of the Holy Spirit in us as believers.</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058388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extBox 1"/>
          <p:cNvSpPr txBox="1"/>
          <p:nvPr/>
        </p:nvSpPr>
        <p:spPr>
          <a:xfrm>
            <a:off x="201930" y="1465118"/>
            <a:ext cx="9360832" cy="1015663"/>
          </a:xfrm>
          <a:prstGeom prst="rect">
            <a:avLst/>
          </a:prstGeom>
          <a:noFill/>
        </p:spPr>
        <p:txBody>
          <a:bodyPr wrap="none" rtlCol="0">
            <a:spAutoFit/>
          </a:bodyPr>
          <a:lstStyle/>
          <a:p>
            <a:pPr algn="ctr"/>
            <a:r>
              <a:rPr lang="en-US" sz="6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Get Agitated – Then Agitate</a:t>
            </a:r>
            <a:endParaRPr lang="en-US" sz="6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TextBox 3"/>
          <p:cNvSpPr txBox="1"/>
          <p:nvPr/>
        </p:nvSpPr>
        <p:spPr>
          <a:xfrm>
            <a:off x="1750749" y="3169230"/>
            <a:ext cx="6123792" cy="3539430"/>
          </a:xfrm>
          <a:prstGeom prst="rect">
            <a:avLst/>
          </a:prstGeom>
          <a:noFill/>
        </p:spPr>
        <p:txBody>
          <a:bodyPr wrap="none" rtlCol="0">
            <a:spAutoFit/>
          </a:bodyPr>
          <a:lstStyle/>
          <a:p>
            <a:pPr algn="ctr"/>
            <a:r>
              <a:rPr lang="en-US" sz="8000" b="1" dirty="0" smtClean="0">
                <a:effectLst>
                  <a:glow rad="139700">
                    <a:srgbClr val="BCE4DB"/>
                  </a:glow>
                  <a:outerShdw blurRad="38100" dist="38100" dir="2700000" algn="tl">
                    <a:srgbClr val="000000">
                      <a:alpha val="43137"/>
                    </a:srgbClr>
                  </a:outerShdw>
                </a:effectLst>
                <a:latin typeface="Vivaldi" panose="03020602050506090804" pitchFamily="66" charset="0"/>
              </a:rPr>
              <a:t>S</a:t>
            </a:r>
            <a:r>
              <a:rPr lang="en-US" sz="4800" b="1" dirty="0" smtClean="0">
                <a:effectLst>
                  <a:glow rad="139700">
                    <a:srgbClr val="BCE4DB"/>
                  </a:glow>
                  <a:outerShdw blurRad="38100" dist="38100" dir="2700000" algn="tl">
                    <a:srgbClr val="000000">
                      <a:alpha val="43137"/>
                    </a:srgbClr>
                  </a:outerShdw>
                </a:effectLst>
                <a:latin typeface="Vivaldi" panose="03020602050506090804" pitchFamily="66" charset="0"/>
              </a:rPr>
              <a:t>tir up the gift of </a:t>
            </a:r>
            <a:r>
              <a:rPr lang="en-US" sz="8000" b="1" dirty="0" smtClean="0">
                <a:effectLst>
                  <a:glow rad="139700">
                    <a:srgbClr val="BCE4DB"/>
                  </a:glow>
                  <a:outerShdw blurRad="38100" dist="38100" dir="2700000" algn="tl">
                    <a:srgbClr val="000000">
                      <a:alpha val="43137"/>
                    </a:srgbClr>
                  </a:outerShdw>
                </a:effectLst>
                <a:latin typeface="Vivaldi" panose="03020602050506090804" pitchFamily="66" charset="0"/>
              </a:rPr>
              <a:t>G</a:t>
            </a:r>
            <a:r>
              <a:rPr lang="en-US" sz="4800" b="1" dirty="0" smtClean="0">
                <a:effectLst>
                  <a:glow rad="139700">
                    <a:srgbClr val="BCE4DB"/>
                  </a:glow>
                  <a:outerShdw blurRad="38100" dist="38100" dir="2700000" algn="tl">
                    <a:srgbClr val="000000">
                      <a:alpha val="43137"/>
                    </a:srgbClr>
                  </a:outerShdw>
                </a:effectLst>
                <a:latin typeface="Vivaldi" panose="03020602050506090804" pitchFamily="66" charset="0"/>
              </a:rPr>
              <a:t>od </a:t>
            </a:r>
          </a:p>
          <a:p>
            <a:pPr algn="ctr"/>
            <a:r>
              <a:rPr lang="en-US" sz="4800" b="1" dirty="0" smtClean="0">
                <a:effectLst>
                  <a:glow rad="139700">
                    <a:srgbClr val="BCE4DB"/>
                  </a:glow>
                  <a:outerShdw blurRad="38100" dist="38100" dir="2700000" algn="tl">
                    <a:srgbClr val="000000">
                      <a:alpha val="43137"/>
                    </a:srgbClr>
                  </a:outerShdw>
                </a:effectLst>
                <a:latin typeface="Vivaldi" panose="03020602050506090804" pitchFamily="66" charset="0"/>
              </a:rPr>
              <a:t>which is in you.</a:t>
            </a:r>
          </a:p>
          <a:p>
            <a:pPr algn="ctr"/>
            <a:endParaRPr lang="en-US" sz="4800" b="1" dirty="0" smtClean="0">
              <a:effectLst>
                <a:glow rad="139700">
                  <a:srgbClr val="BCE4DB"/>
                </a:glow>
                <a:outerShdw blurRad="38100" dist="38100" dir="2700000" algn="tl">
                  <a:srgbClr val="000000">
                    <a:alpha val="43137"/>
                  </a:srgbClr>
                </a:outerShdw>
              </a:effectLst>
              <a:latin typeface="Vivaldi" panose="03020602050506090804" pitchFamily="66" charset="0"/>
            </a:endParaRPr>
          </a:p>
          <a:p>
            <a:pPr algn="ctr"/>
            <a:r>
              <a:rPr lang="en-US" sz="4800" b="1" dirty="0" smtClean="0">
                <a:effectLst>
                  <a:glow rad="139700">
                    <a:srgbClr val="BCE4DB"/>
                  </a:glow>
                  <a:outerShdw blurRad="38100" dist="38100" dir="2700000" algn="tl">
                    <a:srgbClr val="000000">
                      <a:alpha val="43137"/>
                    </a:srgbClr>
                  </a:outerShdw>
                </a:effectLst>
                <a:latin typeface="Vivaldi" panose="03020602050506090804" pitchFamily="66" charset="0"/>
              </a:rPr>
              <a:t>2 Timothy 1:6</a:t>
            </a:r>
            <a:endParaRPr lang="en-US" sz="4800" b="1" dirty="0">
              <a:effectLst>
                <a:glow rad="139700">
                  <a:srgbClr val="BCE4DB"/>
                </a:glow>
                <a:outerShdw blurRad="38100" dist="38100" dir="2700000" algn="tl">
                  <a:srgbClr val="000000">
                    <a:alpha val="43137"/>
                  </a:srgbClr>
                </a:outerShdw>
              </a:effectLst>
              <a:latin typeface="Vivaldi" panose="03020602050506090804" pitchFamily="66" charset="0"/>
            </a:endParaRPr>
          </a:p>
        </p:txBody>
      </p:sp>
    </p:spTree>
    <p:extLst>
      <p:ext uri="{BB962C8B-B14F-4D97-AF65-F5344CB8AC3E}">
        <p14:creationId xmlns:p14="http://schemas.microsoft.com/office/powerpoint/2010/main" val="276250463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233684"/>
            <a:ext cx="11589488" cy="4401205"/>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3 </a:t>
            </a:r>
            <a:r>
              <a:rPr lang="en-US" sz="3600" dirty="0" smtClean="0">
                <a:latin typeface="Times New Roman" panose="02020603050405020304" pitchFamily="18" charset="0"/>
                <a:cs typeface="Times New Roman" panose="02020603050405020304" pitchFamily="18" charset="0"/>
              </a:rPr>
              <a:t>I thank God, whom I serve, as my ancestors did, with a clear conscience, as night and day I constantly remember you in my prayers. </a:t>
            </a:r>
            <a:r>
              <a:rPr lang="en-US" sz="3600" baseline="30000" dirty="0" smtClean="0">
                <a:latin typeface="Times New Roman" panose="02020603050405020304" pitchFamily="18" charset="0"/>
                <a:cs typeface="Times New Roman" panose="02020603050405020304" pitchFamily="18" charset="0"/>
              </a:rPr>
              <a:t>4 </a:t>
            </a:r>
            <a:r>
              <a:rPr lang="en-US" sz="3600" dirty="0" smtClean="0">
                <a:latin typeface="Times New Roman" panose="02020603050405020304" pitchFamily="18" charset="0"/>
                <a:cs typeface="Times New Roman" panose="02020603050405020304" pitchFamily="18" charset="0"/>
              </a:rPr>
              <a:t>Recalling your tears, I long to see you, so that I may be filled with joy. </a:t>
            </a:r>
            <a:r>
              <a:rPr lang="en-US" sz="3600" baseline="30000" dirty="0" smtClean="0">
                <a:latin typeface="Times New Roman" panose="02020603050405020304" pitchFamily="18" charset="0"/>
                <a:cs typeface="Times New Roman" panose="02020603050405020304" pitchFamily="18" charset="0"/>
              </a:rPr>
              <a:t>5 </a:t>
            </a:r>
            <a:r>
              <a:rPr lang="en-US" sz="3600" dirty="0" smtClean="0">
                <a:latin typeface="Times New Roman" panose="02020603050405020304" pitchFamily="18" charset="0"/>
                <a:cs typeface="Times New Roman" panose="02020603050405020304" pitchFamily="18" charset="0"/>
              </a:rPr>
              <a:t>I am reminded of your sincere faith, which first lived in your grandmother Lois and in your mother Eunice and, I am persuaded, now lives in you also.</a:t>
            </a:r>
          </a:p>
          <a:p>
            <a:pPr algn="r"/>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1:3-5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99472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392017"/>
            <a:ext cx="11589488" cy="6063198"/>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6 </a:t>
            </a:r>
            <a:r>
              <a:rPr lang="en-US" sz="3600" dirty="0" smtClean="0">
                <a:latin typeface="Times New Roman" panose="02020603050405020304" pitchFamily="18" charset="0"/>
                <a:cs typeface="Times New Roman" panose="02020603050405020304" pitchFamily="18" charset="0"/>
              </a:rPr>
              <a:t>For this reason I remind you to fan into flame the gift of God, which is in you through the laying on of my hands. </a:t>
            </a:r>
            <a:r>
              <a:rPr lang="en-US" sz="3600" baseline="30000" dirty="0" smtClean="0">
                <a:latin typeface="Times New Roman" panose="02020603050405020304" pitchFamily="18" charset="0"/>
                <a:cs typeface="Times New Roman" panose="02020603050405020304" pitchFamily="18" charset="0"/>
              </a:rPr>
              <a:t>7 </a:t>
            </a:r>
            <a:r>
              <a:rPr lang="en-US" sz="3600" dirty="0" smtClean="0">
                <a:latin typeface="Times New Roman" panose="02020603050405020304" pitchFamily="18" charset="0"/>
                <a:cs typeface="Times New Roman" panose="02020603050405020304" pitchFamily="18" charset="0"/>
              </a:rPr>
              <a:t>For the Spirit God gave us does not make us timid, but gives us power, love and self-discipline. </a:t>
            </a:r>
            <a:r>
              <a:rPr lang="en-US" sz="3600" baseline="30000" dirty="0" smtClean="0">
                <a:latin typeface="Times New Roman" panose="02020603050405020304" pitchFamily="18" charset="0"/>
                <a:cs typeface="Times New Roman" panose="02020603050405020304" pitchFamily="18" charset="0"/>
              </a:rPr>
              <a:t>8 </a:t>
            </a:r>
            <a:r>
              <a:rPr lang="en-US" sz="3600" dirty="0" smtClean="0">
                <a:latin typeface="Times New Roman" panose="02020603050405020304" pitchFamily="18" charset="0"/>
                <a:cs typeface="Times New Roman" panose="02020603050405020304" pitchFamily="18" charset="0"/>
              </a:rPr>
              <a:t>So do not be ashamed of the testimony about our Lord or of me his prisoner. Rather, join with me in suffering for the gospel, by the power of God. </a:t>
            </a:r>
            <a:r>
              <a:rPr lang="en-US" sz="3600" baseline="30000" dirty="0" smtClean="0">
                <a:latin typeface="Times New Roman" panose="02020603050405020304" pitchFamily="18" charset="0"/>
                <a:cs typeface="Times New Roman" panose="02020603050405020304" pitchFamily="18" charset="0"/>
              </a:rPr>
              <a:t>9 </a:t>
            </a:r>
            <a:r>
              <a:rPr lang="en-US" sz="3600" dirty="0" smtClean="0">
                <a:latin typeface="Times New Roman" panose="02020603050405020304" pitchFamily="18" charset="0"/>
                <a:cs typeface="Times New Roman" panose="02020603050405020304" pitchFamily="18" charset="0"/>
              </a:rPr>
              <a:t>He has saved us and called us to a holy life—not because of anything we have done but because of his own purpose and grace. This grace was given us in Christ Jesus before the beginning of time,</a:t>
            </a:r>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1:6-9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192207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724528"/>
            <a:ext cx="11589488" cy="5509200"/>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10 </a:t>
            </a:r>
            <a:r>
              <a:rPr lang="en-US" sz="3600" dirty="0" smtClean="0">
                <a:latin typeface="Times New Roman" panose="02020603050405020304" pitchFamily="18" charset="0"/>
                <a:cs typeface="Times New Roman" panose="02020603050405020304" pitchFamily="18" charset="0"/>
              </a:rPr>
              <a:t>but it has now been revealed through the appearing of our Savior, Christ Jesus, who has destroyed death and has brought life and immortality to light through the gospel. </a:t>
            </a:r>
            <a:r>
              <a:rPr lang="en-US" sz="3600" baseline="30000" dirty="0" smtClean="0">
                <a:latin typeface="Times New Roman" panose="02020603050405020304" pitchFamily="18" charset="0"/>
                <a:cs typeface="Times New Roman" panose="02020603050405020304" pitchFamily="18" charset="0"/>
              </a:rPr>
              <a:t>11 </a:t>
            </a:r>
            <a:r>
              <a:rPr lang="en-US" sz="3600" dirty="0" smtClean="0">
                <a:latin typeface="Times New Roman" panose="02020603050405020304" pitchFamily="18" charset="0"/>
                <a:cs typeface="Times New Roman" panose="02020603050405020304" pitchFamily="18" charset="0"/>
              </a:rPr>
              <a:t>And of this gospel I was appointed a herald and an apostle and a teacher. </a:t>
            </a:r>
            <a:r>
              <a:rPr lang="en-US" sz="3600" baseline="30000" dirty="0" smtClean="0">
                <a:latin typeface="Times New Roman" panose="02020603050405020304" pitchFamily="18" charset="0"/>
                <a:cs typeface="Times New Roman" panose="02020603050405020304" pitchFamily="18" charset="0"/>
              </a:rPr>
              <a:t>12 </a:t>
            </a:r>
            <a:r>
              <a:rPr lang="en-US" sz="3600" dirty="0" smtClean="0">
                <a:latin typeface="Times New Roman" panose="02020603050405020304" pitchFamily="18" charset="0"/>
                <a:cs typeface="Times New Roman" panose="02020603050405020304" pitchFamily="18" charset="0"/>
              </a:rPr>
              <a:t>That is why I am suffering as I am. Yet this is no cause for shame, because I know whom I have believed, and am convinced that he is able to guard what I have entrusted to him until that day.</a:t>
            </a:r>
          </a:p>
          <a:p>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1:10-12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04162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774013"/>
            <a:ext cx="11589488" cy="3293209"/>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13 </a:t>
            </a:r>
            <a:r>
              <a:rPr lang="en-US" sz="3600" dirty="0" smtClean="0">
                <a:latin typeface="Times New Roman" panose="02020603050405020304" pitchFamily="18" charset="0"/>
                <a:cs typeface="Times New Roman" panose="02020603050405020304" pitchFamily="18" charset="0"/>
              </a:rPr>
              <a:t>What you heard from me, keep as the pattern of sound teaching, with faith and love in Christ Jesus. </a:t>
            </a:r>
            <a:r>
              <a:rPr lang="en-US" sz="3600" baseline="30000" dirty="0" smtClean="0">
                <a:latin typeface="Times New Roman" panose="02020603050405020304" pitchFamily="18" charset="0"/>
                <a:cs typeface="Times New Roman" panose="02020603050405020304" pitchFamily="18" charset="0"/>
              </a:rPr>
              <a:t>14 </a:t>
            </a:r>
            <a:r>
              <a:rPr lang="en-US" sz="3600" dirty="0" smtClean="0">
                <a:latin typeface="Times New Roman" panose="02020603050405020304" pitchFamily="18" charset="0"/>
                <a:cs typeface="Times New Roman" panose="02020603050405020304" pitchFamily="18" charset="0"/>
              </a:rPr>
              <a:t>Guard the good deposit that was entrusted to you—guard it with the help of the Holy Spirit who lives in us.</a:t>
            </a:r>
          </a:p>
          <a:p>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1:13-14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22739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514238"/>
            <a:ext cx="11589488" cy="3847207"/>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15 </a:t>
            </a:r>
            <a:r>
              <a:rPr lang="en-US" sz="3600" dirty="0" smtClean="0">
                <a:latin typeface="Times New Roman" panose="02020603050405020304" pitchFamily="18" charset="0"/>
                <a:cs typeface="Times New Roman" panose="02020603050405020304" pitchFamily="18" charset="0"/>
              </a:rPr>
              <a:t>You know that everyone in the province of Asia has deserted me, including </a:t>
            </a:r>
            <a:r>
              <a:rPr lang="en-US" sz="3600" dirty="0" err="1" smtClean="0">
                <a:latin typeface="Times New Roman" panose="02020603050405020304" pitchFamily="18" charset="0"/>
                <a:cs typeface="Times New Roman" panose="02020603050405020304" pitchFamily="18" charset="0"/>
              </a:rPr>
              <a:t>Phygelus</a:t>
            </a:r>
            <a:r>
              <a:rPr lang="en-US" sz="3600" dirty="0" smtClean="0">
                <a:latin typeface="Times New Roman" panose="02020603050405020304" pitchFamily="18" charset="0"/>
                <a:cs typeface="Times New Roman" panose="02020603050405020304" pitchFamily="18" charset="0"/>
              </a:rPr>
              <a:t> and </a:t>
            </a:r>
            <a:r>
              <a:rPr lang="en-US" sz="3600" dirty="0" err="1" smtClean="0">
                <a:latin typeface="Times New Roman" panose="02020603050405020304" pitchFamily="18" charset="0"/>
                <a:cs typeface="Times New Roman" panose="02020603050405020304" pitchFamily="18" charset="0"/>
              </a:rPr>
              <a:t>Hermogenes</a:t>
            </a:r>
            <a:r>
              <a:rPr lang="en-US" sz="3600" dirty="0" smtClean="0">
                <a:latin typeface="Times New Roman" panose="02020603050405020304" pitchFamily="18" charset="0"/>
                <a:cs typeface="Times New Roman" panose="02020603050405020304" pitchFamily="18" charset="0"/>
              </a:rPr>
              <a:t>.</a:t>
            </a:r>
          </a:p>
          <a:p>
            <a:r>
              <a:rPr lang="en-US" sz="3600" baseline="30000" dirty="0" smtClean="0">
                <a:latin typeface="Times New Roman" panose="02020603050405020304" pitchFamily="18" charset="0"/>
                <a:cs typeface="Times New Roman" panose="02020603050405020304" pitchFamily="18" charset="0"/>
              </a:rPr>
              <a:t>16 </a:t>
            </a:r>
            <a:r>
              <a:rPr lang="en-US" sz="3600" dirty="0" smtClean="0">
                <a:latin typeface="Times New Roman" panose="02020603050405020304" pitchFamily="18" charset="0"/>
                <a:cs typeface="Times New Roman" panose="02020603050405020304" pitchFamily="18" charset="0"/>
              </a:rPr>
              <a:t>May the Lord show mercy to the household of </a:t>
            </a:r>
            <a:r>
              <a:rPr lang="en-US" sz="3600" dirty="0" err="1" smtClean="0">
                <a:latin typeface="Times New Roman" panose="02020603050405020304" pitchFamily="18" charset="0"/>
                <a:cs typeface="Times New Roman" panose="02020603050405020304" pitchFamily="18" charset="0"/>
              </a:rPr>
              <a:t>Onesiphorus</a:t>
            </a:r>
            <a:r>
              <a:rPr lang="en-US" sz="3600" dirty="0" smtClean="0">
                <a:latin typeface="Times New Roman" panose="02020603050405020304" pitchFamily="18" charset="0"/>
                <a:cs typeface="Times New Roman" panose="02020603050405020304" pitchFamily="18" charset="0"/>
              </a:rPr>
              <a:t>, because he often refreshed me and was not ashamed of my chains.</a:t>
            </a:r>
          </a:p>
          <a:p>
            <a:endParaRPr lang="en-US" sz="3600" dirty="0">
              <a:latin typeface="Times New Roman" panose="02020603050405020304" pitchFamily="18" charset="0"/>
              <a:cs typeface="Times New Roman" panose="02020603050405020304" pitchFamily="18" charset="0"/>
            </a:endParaRPr>
          </a:p>
          <a:p>
            <a:pPr algn="r"/>
            <a:r>
              <a:rPr lang="en-US" sz="2800" dirty="0" smtClean="0">
                <a:latin typeface="Times New Roman" panose="02020603050405020304" pitchFamily="18" charset="0"/>
                <a:cs typeface="Times New Roman" panose="02020603050405020304" pitchFamily="18" charset="0"/>
              </a:rPr>
              <a:t>2 Timothy 1:15-16 (NIV)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8036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1722058"/>
            <a:ext cx="11589488" cy="3416320"/>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2 </a:t>
            </a:r>
            <a:r>
              <a:rPr lang="en-US" sz="3600" dirty="0" smtClean="0">
                <a:latin typeface="Times New Roman" panose="02020603050405020304" pitchFamily="18" charset="0"/>
                <a:cs typeface="Times New Roman" panose="02020603050405020304" pitchFamily="18" charset="0"/>
              </a:rPr>
              <a:t>And suddenly there came a sound from heaven, as of a rushing mighty wind, and it filled the whole house where they were sitting. </a:t>
            </a:r>
            <a:r>
              <a:rPr lang="en-US" sz="3600" baseline="30000" dirty="0" smtClean="0">
                <a:latin typeface="Times New Roman" panose="02020603050405020304" pitchFamily="18" charset="0"/>
                <a:cs typeface="Times New Roman" panose="02020603050405020304" pitchFamily="18" charset="0"/>
              </a:rPr>
              <a:t>3 </a:t>
            </a:r>
            <a:r>
              <a:rPr lang="en-US" sz="3600" dirty="0" smtClean="0">
                <a:latin typeface="Times New Roman" panose="02020603050405020304" pitchFamily="18" charset="0"/>
                <a:cs typeface="Times New Roman" panose="02020603050405020304" pitchFamily="18" charset="0"/>
              </a:rPr>
              <a:t>Then there appeared to them divided tongues, as of fire, and </a:t>
            </a:r>
            <a:r>
              <a:rPr lang="en-US" sz="3600" i="1" dirty="0" smtClean="0">
                <a:latin typeface="Times New Roman" panose="02020603050405020304" pitchFamily="18" charset="0"/>
                <a:cs typeface="Times New Roman" panose="02020603050405020304" pitchFamily="18" charset="0"/>
              </a:rPr>
              <a:t>one</a:t>
            </a:r>
            <a:r>
              <a:rPr lang="en-US" sz="3600" dirty="0" smtClean="0">
                <a:latin typeface="Times New Roman" panose="02020603050405020304" pitchFamily="18" charset="0"/>
                <a:cs typeface="Times New Roman" panose="02020603050405020304" pitchFamily="18" charset="0"/>
              </a:rPr>
              <a:t> sat upon each of them. </a:t>
            </a:r>
            <a:r>
              <a:rPr lang="en-US" sz="3600" baseline="30000" dirty="0" smtClean="0">
                <a:latin typeface="Times New Roman" panose="02020603050405020304" pitchFamily="18" charset="0"/>
                <a:cs typeface="Times New Roman" panose="02020603050405020304" pitchFamily="18" charset="0"/>
              </a:rPr>
              <a:t>4 </a:t>
            </a:r>
            <a:r>
              <a:rPr lang="en-US" sz="3600" dirty="0" smtClean="0">
                <a:latin typeface="Times New Roman" panose="02020603050405020304" pitchFamily="18" charset="0"/>
                <a:cs typeface="Times New Roman" panose="02020603050405020304" pitchFamily="18" charset="0"/>
              </a:rPr>
              <a:t>And they were all filled with the Holy Spirit and began to speak with other tongues, as the Spirit gave them utterance.</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Acts 2:2-4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869319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287079" y="2542941"/>
            <a:ext cx="11589488" cy="1754326"/>
          </a:xfrm>
          <a:prstGeom prst="rect">
            <a:avLst/>
          </a:prstGeom>
        </p:spPr>
        <p:txBody>
          <a:bodyPr wrap="square">
            <a:spAutoFit/>
          </a:bodyPr>
          <a:lstStyle/>
          <a:p>
            <a:r>
              <a:rPr lang="en-US" sz="3600" baseline="30000" dirty="0" smtClean="0">
                <a:latin typeface="Times New Roman" panose="02020603050405020304" pitchFamily="18" charset="0"/>
                <a:cs typeface="Times New Roman" panose="02020603050405020304" pitchFamily="18" charset="0"/>
              </a:rPr>
              <a:t>8 </a:t>
            </a:r>
            <a:r>
              <a:rPr lang="en-US" sz="3600" dirty="0" smtClean="0">
                <a:latin typeface="Times New Roman" panose="02020603050405020304" pitchFamily="18" charset="0"/>
                <a:cs typeface="Times New Roman" panose="02020603050405020304" pitchFamily="18" charset="0"/>
              </a:rPr>
              <a:t>But you shall receive power when the Holy Spirit has come upon you; and you shall be witnesses to Me in Jerusalem, and in all Judea and Samaria, and to the end of the earth.”</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04396" y="326212"/>
            <a:ext cx="11589488" cy="830997"/>
          </a:xfrm>
          <a:prstGeom prst="rect">
            <a:avLst/>
          </a:prstGeom>
        </p:spPr>
        <p:txBody>
          <a:bodyPr wrap="square">
            <a:spAutoFit/>
          </a:bodyPr>
          <a:lstStyle/>
          <a:p>
            <a:pPr algn="ctr"/>
            <a:r>
              <a:rPr lang="en-US"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Acts 1:8 (NKJV)</a:t>
            </a: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98812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theme/theme1.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259</Words>
  <Application>Microsoft Office PowerPoint</Application>
  <PresentationFormat>Widescreen</PresentationFormat>
  <Paragraphs>60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MS PGothic</vt:lpstr>
      <vt:lpstr>Arial</vt:lpstr>
      <vt:lpstr>Calibri</vt:lpstr>
      <vt:lpstr>Times New Roman</vt:lpstr>
      <vt:lpstr>Vivaldi</vt:lpstr>
      <vt:lpstr>3_Blank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10</cp:revision>
  <dcterms:created xsi:type="dcterms:W3CDTF">2015-03-14T18:06:15Z</dcterms:created>
  <dcterms:modified xsi:type="dcterms:W3CDTF">2015-03-14T19:33:06Z</dcterms:modified>
</cp:coreProperties>
</file>