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8" r:id="rId3"/>
    <p:sldMasterId id="2147483670" r:id="rId4"/>
    <p:sldMasterId id="2147483672" r:id="rId5"/>
    <p:sldMasterId id="2147483674" r:id="rId6"/>
  </p:sldMasterIdLst>
  <p:sldIdLst>
    <p:sldId id="258" r:id="rId7"/>
    <p:sldId id="259" r:id="rId8"/>
    <p:sldId id="278" r:id="rId9"/>
    <p:sldId id="279" r:id="rId10"/>
    <p:sldId id="280" r:id="rId11"/>
    <p:sldId id="281" r:id="rId12"/>
    <p:sldId id="282" r:id="rId13"/>
    <p:sldId id="283" r:id="rId14"/>
    <p:sldId id="261" r:id="rId15"/>
    <p:sldId id="263" r:id="rId16"/>
    <p:sldId id="269" r:id="rId17"/>
    <p:sldId id="270" r:id="rId18"/>
    <p:sldId id="284" r:id="rId19"/>
    <p:sldId id="271" r:id="rId20"/>
    <p:sldId id="272" r:id="rId21"/>
    <p:sldId id="262" r:id="rId22"/>
    <p:sldId id="273" r:id="rId23"/>
    <p:sldId id="266" r:id="rId24"/>
    <p:sldId id="265" r:id="rId25"/>
    <p:sldId id="274" r:id="rId26"/>
    <p:sldId id="267" r:id="rId27"/>
    <p:sldId id="268" r:id="rId28"/>
    <p:sldId id="275" r:id="rId29"/>
    <p:sldId id="285" r:id="rId30"/>
    <p:sldId id="276" r:id="rId31"/>
    <p:sldId id="277"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A97"/>
    <a:srgbClr val="F6D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2" d="100"/>
          <a:sy n="92"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94CA2F-8FF0-45C5-83BA-D05414F1AC5D}" type="datetimeFigureOut">
              <a:rPr lang="en-US" altLang="en-US"/>
              <a:pPr/>
              <a:t>4/4/2015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F8D5D5-81E7-4ED1-8451-3C1C6C79568B}" type="slidenum">
              <a:rPr lang="en-US" altLang="en-US"/>
              <a:pPr/>
              <a:t>‹#›</a:t>
            </a:fld>
            <a:endParaRPr lang="en-US" altLang="en-US"/>
          </a:p>
        </p:txBody>
      </p:sp>
    </p:spTree>
    <p:extLst>
      <p:ext uri="{BB962C8B-B14F-4D97-AF65-F5344CB8AC3E}">
        <p14:creationId xmlns:p14="http://schemas.microsoft.com/office/powerpoint/2010/main" val="136265645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94CA2F-8FF0-45C5-83BA-D05414F1AC5D}" type="datetimeFigureOut">
              <a:rPr lang="en-US" altLang="en-US"/>
              <a:pPr/>
              <a:t>4/4/2015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F8D5D5-81E7-4ED1-8451-3C1C6C79568B}" type="slidenum">
              <a:rPr lang="en-US" altLang="en-US"/>
              <a:pPr/>
              <a:t>‹#›</a:t>
            </a:fld>
            <a:endParaRPr lang="en-US" altLang="en-US"/>
          </a:p>
        </p:txBody>
      </p:sp>
    </p:spTree>
    <p:extLst>
      <p:ext uri="{BB962C8B-B14F-4D97-AF65-F5344CB8AC3E}">
        <p14:creationId xmlns:p14="http://schemas.microsoft.com/office/powerpoint/2010/main" val="18828664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94CA2F-8FF0-45C5-83BA-D05414F1AC5D}" type="datetimeFigureOut">
              <a:rPr lang="en-US" altLang="en-US"/>
              <a:pPr/>
              <a:t>4/4/2015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F8D5D5-81E7-4ED1-8451-3C1C6C79568B}" type="slidenum">
              <a:rPr lang="en-US" altLang="en-US"/>
              <a:pPr/>
              <a:t>‹#›</a:t>
            </a:fld>
            <a:endParaRPr lang="en-US" altLang="en-US"/>
          </a:p>
        </p:txBody>
      </p:sp>
    </p:spTree>
    <p:extLst>
      <p:ext uri="{BB962C8B-B14F-4D97-AF65-F5344CB8AC3E}">
        <p14:creationId xmlns:p14="http://schemas.microsoft.com/office/powerpoint/2010/main" val="213649692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94CA2F-8FF0-45C5-83BA-D05414F1AC5D}" type="datetimeFigureOut">
              <a:rPr lang="en-US" altLang="en-US"/>
              <a:pPr/>
              <a:t>4/4/2015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F8D5D5-81E7-4ED1-8451-3C1C6C79568B}" type="slidenum">
              <a:rPr lang="en-US" altLang="en-US"/>
              <a:pPr/>
              <a:t>‹#›</a:t>
            </a:fld>
            <a:endParaRPr lang="en-US" altLang="en-US"/>
          </a:p>
        </p:txBody>
      </p:sp>
    </p:spTree>
    <p:extLst>
      <p:ext uri="{BB962C8B-B14F-4D97-AF65-F5344CB8AC3E}">
        <p14:creationId xmlns:p14="http://schemas.microsoft.com/office/powerpoint/2010/main" val="287486210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94CA2F-8FF0-45C5-83BA-D05414F1AC5D}" type="datetimeFigureOut">
              <a:rPr lang="en-US" altLang="en-US"/>
              <a:pPr/>
              <a:t>4/4/2015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F8D5D5-81E7-4ED1-8451-3C1C6C79568B}" type="slidenum">
              <a:rPr lang="en-US" altLang="en-US"/>
              <a:pPr/>
              <a:t>‹#›</a:t>
            </a:fld>
            <a:endParaRPr lang="en-US" altLang="en-US"/>
          </a:p>
        </p:txBody>
      </p:sp>
    </p:spTree>
    <p:extLst>
      <p:ext uri="{BB962C8B-B14F-4D97-AF65-F5344CB8AC3E}">
        <p14:creationId xmlns:p14="http://schemas.microsoft.com/office/powerpoint/2010/main" val="203324207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94CA2F-8FF0-45C5-83BA-D05414F1AC5D}" type="datetimeFigureOut">
              <a:rPr lang="en-US" altLang="en-US"/>
              <a:pPr/>
              <a:t>4/4/2015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F8D5D5-81E7-4ED1-8451-3C1C6C79568B}" type="slidenum">
              <a:rPr lang="en-US" altLang="en-US"/>
              <a:pPr/>
              <a:t>‹#›</a:t>
            </a:fld>
            <a:endParaRPr lang="en-US" altLang="en-US"/>
          </a:p>
        </p:txBody>
      </p:sp>
    </p:spTree>
    <p:extLst>
      <p:ext uri="{BB962C8B-B14F-4D97-AF65-F5344CB8AC3E}">
        <p14:creationId xmlns:p14="http://schemas.microsoft.com/office/powerpoint/2010/main" val="427959673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2AE4ED44-5A31-47DA-97F6-56EB41B9CF29}" type="datetimeFigureOut">
              <a:rPr lang="en-US" altLang="en-US" smtClean="0">
                <a:ea typeface="MS PGothic" panose="020B0600070205080204" pitchFamily="34" charset="-128"/>
              </a:rPr>
              <a:pPr defTabSz="457200" fontAlgn="base">
                <a:spcBef>
                  <a:spcPct val="0"/>
                </a:spcBef>
                <a:spcAft>
                  <a:spcPct val="0"/>
                </a:spcAft>
              </a:pPr>
              <a:t>4/4/2015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F318636-C119-4139-8A83-18BF4C613808}"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659660259"/>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2AE4ED44-5A31-47DA-97F6-56EB41B9CF29}" type="datetimeFigureOut">
              <a:rPr lang="en-US" altLang="en-US" smtClean="0">
                <a:ea typeface="MS PGothic" panose="020B0600070205080204" pitchFamily="34" charset="-128"/>
              </a:rPr>
              <a:pPr defTabSz="457200" fontAlgn="base">
                <a:spcBef>
                  <a:spcPct val="0"/>
                </a:spcBef>
                <a:spcAft>
                  <a:spcPct val="0"/>
                </a:spcAft>
              </a:pPr>
              <a:t>4/4/2015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F318636-C119-4139-8A83-18BF4C613808}"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64530570"/>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2AE4ED44-5A31-47DA-97F6-56EB41B9CF29}" type="datetimeFigureOut">
              <a:rPr lang="en-US" altLang="en-US" smtClean="0">
                <a:ea typeface="MS PGothic" panose="020B0600070205080204" pitchFamily="34" charset="-128"/>
              </a:rPr>
              <a:pPr defTabSz="457200" fontAlgn="base">
                <a:spcBef>
                  <a:spcPct val="0"/>
                </a:spcBef>
                <a:spcAft>
                  <a:spcPct val="0"/>
                </a:spcAft>
              </a:pPr>
              <a:t>4/4/2015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F318636-C119-4139-8A83-18BF4C613808}"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130546132"/>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2AE4ED44-5A31-47DA-97F6-56EB41B9CF29}" type="datetimeFigureOut">
              <a:rPr lang="en-US" altLang="en-US" smtClean="0">
                <a:ea typeface="MS PGothic" panose="020B0600070205080204" pitchFamily="34" charset="-128"/>
              </a:rPr>
              <a:pPr defTabSz="457200" fontAlgn="base">
                <a:spcBef>
                  <a:spcPct val="0"/>
                </a:spcBef>
                <a:spcAft>
                  <a:spcPct val="0"/>
                </a:spcAft>
              </a:pPr>
              <a:t>4/4/2015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F318636-C119-4139-8A83-18BF4C613808}"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288475901"/>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2AE4ED44-5A31-47DA-97F6-56EB41B9CF29}" type="datetimeFigureOut">
              <a:rPr lang="en-US" altLang="en-US" smtClean="0">
                <a:ea typeface="MS PGothic" panose="020B0600070205080204" pitchFamily="34" charset="-128"/>
              </a:rPr>
              <a:pPr defTabSz="457200" fontAlgn="base">
                <a:spcBef>
                  <a:spcPct val="0"/>
                </a:spcBef>
                <a:spcAft>
                  <a:spcPct val="0"/>
                </a:spcAft>
              </a:pPr>
              <a:t>4/4/2015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F318636-C119-4139-8A83-18BF4C613808}"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69531337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2AE4ED44-5A31-47DA-97F6-56EB41B9CF29}" type="datetimeFigureOut">
              <a:rPr lang="en-US" altLang="en-US" smtClean="0">
                <a:ea typeface="MS PGothic" panose="020B0600070205080204" pitchFamily="34" charset="-128"/>
              </a:rPr>
              <a:pPr defTabSz="457200" fontAlgn="base">
                <a:spcBef>
                  <a:spcPct val="0"/>
                </a:spcBef>
                <a:spcAft>
                  <a:spcPct val="0"/>
                </a:spcAft>
              </a:pPr>
              <a:t>4/4/2015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F318636-C119-4139-8A83-18BF4C613808}"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25071"/>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3899" y="2078181"/>
            <a:ext cx="7624203" cy="1754326"/>
          </a:xfrm>
          <a:prstGeom prst="rect">
            <a:avLst/>
          </a:prstGeom>
          <a:noFill/>
        </p:spPr>
        <p:txBody>
          <a:bodyPr wrap="none" rtlCol="0">
            <a:spAutoFit/>
          </a:bodyPr>
          <a:lstStyle/>
          <a:p>
            <a:pPr algn="ctr"/>
            <a:r>
              <a:rPr lang="en-US" sz="5400" b="1" dirty="0" smtClean="0">
                <a:latin typeface="Georgia" panose="02040502050405020303" pitchFamily="18" charset="0"/>
              </a:rPr>
              <a:t>Where Do You Stand</a:t>
            </a:r>
          </a:p>
          <a:p>
            <a:pPr algn="ctr"/>
            <a:r>
              <a:rPr lang="en-US" sz="5400" b="1" dirty="0" smtClean="0">
                <a:latin typeface="Georgia" panose="02040502050405020303" pitchFamily="18" charset="0"/>
              </a:rPr>
              <a:t>On The</a:t>
            </a:r>
            <a:endParaRPr lang="en-US" sz="5400" b="1" dirty="0">
              <a:latin typeface="Georgia" panose="02040502050405020303" pitchFamily="18" charset="0"/>
            </a:endParaRPr>
          </a:p>
        </p:txBody>
      </p:sp>
      <p:sp>
        <p:nvSpPr>
          <p:cNvPr id="3" name="TextBox 2"/>
          <p:cNvSpPr txBox="1"/>
          <p:nvPr/>
        </p:nvSpPr>
        <p:spPr>
          <a:xfrm>
            <a:off x="3662999" y="3810000"/>
            <a:ext cx="4879862" cy="923330"/>
          </a:xfrm>
          <a:prstGeom prst="rect">
            <a:avLst/>
          </a:prstGeom>
          <a:noFill/>
        </p:spPr>
        <p:txBody>
          <a:bodyPr wrap="none" rtlCol="0">
            <a:spAutoFit/>
          </a:bodyPr>
          <a:lstStyle/>
          <a:p>
            <a:pPr algn="ctr"/>
            <a:r>
              <a:rPr lang="en-US" sz="5400" b="1" dirty="0" smtClean="0">
                <a:solidFill>
                  <a:schemeClr val="bg1"/>
                </a:solidFill>
                <a:latin typeface="Georgia" panose="02040502050405020303" pitchFamily="18" charset="0"/>
              </a:rPr>
              <a:t>Resurrection</a:t>
            </a:r>
          </a:p>
        </p:txBody>
      </p:sp>
      <p:sp>
        <p:nvSpPr>
          <p:cNvPr id="4" name="TextBox 3"/>
          <p:cNvSpPr txBox="1"/>
          <p:nvPr/>
        </p:nvSpPr>
        <p:spPr>
          <a:xfrm>
            <a:off x="4505377" y="4905232"/>
            <a:ext cx="3195105" cy="461665"/>
          </a:xfrm>
          <a:prstGeom prst="rect">
            <a:avLst/>
          </a:prstGeom>
          <a:noFill/>
        </p:spPr>
        <p:txBody>
          <a:bodyPr wrap="none" rtlCol="0">
            <a:spAutoFit/>
          </a:bodyPr>
          <a:lstStyle/>
          <a:p>
            <a:pPr algn="ctr"/>
            <a:r>
              <a:rPr lang="en-US" sz="2400" b="1" dirty="0" smtClean="0">
                <a:latin typeface="Times New Roman" panose="02020603050405020304" pitchFamily="18" charset="0"/>
                <a:cs typeface="Times New Roman" panose="02020603050405020304" pitchFamily="18" charset="0"/>
              </a:rPr>
              <a:t>1 Corinthians 15:12-22</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248" y="6287950"/>
            <a:ext cx="3469668"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Sunday, April 5, 2015</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073698" y="6287950"/>
            <a:ext cx="3058209" cy="523220"/>
          </a:xfrm>
          <a:prstGeom prst="rect">
            <a:avLst/>
          </a:prstGeom>
          <a:noFill/>
        </p:spPr>
        <p:txBody>
          <a:bodyPr wrap="none" rtlCol="0">
            <a:spAutoFit/>
          </a:bodyPr>
          <a:lstStyle/>
          <a:p>
            <a:pPr algn="r"/>
            <a:r>
              <a:rPr lang="en-US" sz="2800" b="1" dirty="0" smtClean="0">
                <a:latin typeface="Times New Roman" panose="02020603050405020304" pitchFamily="18" charset="0"/>
                <a:cs typeface="Times New Roman" panose="02020603050405020304" pitchFamily="18" charset="0"/>
              </a:rPr>
              <a:t>Wayne Hartsgrove</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1730899"/>
            <a:ext cx="11835245" cy="3416320"/>
          </a:xfrm>
          <a:prstGeom prst="rect">
            <a:avLst/>
          </a:prstGeom>
        </p:spPr>
        <p:txBody>
          <a:bodyPr wrap="square">
            <a:spAutoFit/>
          </a:bodyPr>
          <a:lstStyle/>
          <a:p>
            <a:pPr marL="1143000" marR="0" lvl="0" indent="-1143000">
              <a:spcBef>
                <a:spcPts val="0"/>
              </a:spcBef>
              <a:spcAft>
                <a:spcPts val="0"/>
              </a:spcAft>
              <a:buFont typeface="+mj-lt"/>
              <a:buAutoNum type="arabicPeriod"/>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resurrection of Jesus is the most pivotal event in history.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True</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or False</a:t>
            </a:r>
            <a:endParaRPr lang="en-US" sz="7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1159394"/>
            <a:ext cx="11835245" cy="4524315"/>
          </a:xfrm>
          <a:prstGeom prst="rect">
            <a:avLst/>
          </a:prstGeom>
        </p:spPr>
        <p:txBody>
          <a:bodyPr wrap="square">
            <a:spAutoFit/>
          </a:bodyPr>
          <a:lstStyle/>
          <a:p>
            <a:pPr marL="1143000" marR="0" lvl="0" indent="-1143000">
              <a:spcBef>
                <a:spcPts val="0"/>
              </a:spcBef>
              <a:spcAft>
                <a:spcPts val="0"/>
              </a:spcAft>
              <a:buFont typeface="+mj-lt"/>
              <a:buAutoNum type="arabicPeriod" startAt="2"/>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Faith in Christ’s resurrection is based on solid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historical</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experiential</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evidence. </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65693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619062"/>
            <a:ext cx="11835245" cy="5632311"/>
          </a:xfrm>
          <a:prstGeom prst="rect">
            <a:avLst/>
          </a:prstGeom>
        </p:spPr>
        <p:txBody>
          <a:bodyPr wrap="square">
            <a:spAutoFit/>
          </a:bodyPr>
          <a:lstStyle/>
          <a:p>
            <a:pPr marL="1143000" marR="0" lvl="0" indent="-1143000">
              <a:spcBef>
                <a:spcPts val="0"/>
              </a:spcBef>
              <a:spcAft>
                <a:spcPts val="0"/>
              </a:spcAft>
              <a:buFont typeface="+mj-lt"/>
              <a:buAutoNum type="arabicPeriod" startAt="3"/>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If Christ was not raised from the dead, our faith is worth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nothing</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we’re still living in our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sins</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R="0" lvl="0" algn="ctr">
              <a:spcBef>
                <a:spcPts val="0"/>
              </a:spcBef>
              <a:spcAft>
                <a:spcPts val="0"/>
              </a:spcAft>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a:t>
            </a:r>
            <a:r>
              <a:rPr lang="en-US" sz="7200"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Cor</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15:17)</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19127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595" y="810490"/>
            <a:ext cx="4870244"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15:17 (NKJV)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458523"/>
            <a:ext cx="11718286" cy="1938992"/>
          </a:xfrm>
          <a:prstGeom prst="rect">
            <a:avLst/>
          </a:prstGeom>
          <a:noFill/>
        </p:spPr>
        <p:txBody>
          <a:bodyPr wrap="square" rtlCol="0">
            <a:spAutoFit/>
          </a:bodyPr>
          <a:lstStyle/>
          <a:p>
            <a:r>
              <a:rPr lang="en-US" sz="60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if Christ is not risen, your faith </a:t>
            </a:r>
            <a:r>
              <a:rPr lang="en-US" sz="6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futile; you are still in your sins!</a:t>
            </a:r>
            <a:endPar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43993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1720504"/>
            <a:ext cx="11835245" cy="3416320"/>
          </a:xfrm>
          <a:prstGeom prst="rect">
            <a:avLst/>
          </a:prstGeom>
        </p:spPr>
        <p:txBody>
          <a:bodyPr wrap="square">
            <a:spAutoFit/>
          </a:bodyPr>
          <a:lstStyle/>
          <a:p>
            <a:pPr marL="1143000" marR="0" lvl="0" indent="-1143000">
              <a:spcBef>
                <a:spcPts val="0"/>
              </a:spcBef>
              <a:spcAft>
                <a:spcPts val="0"/>
              </a:spcAft>
              <a:buFont typeface="+mj-lt"/>
              <a:buAutoNum type="arabicPeriod" startAt="4"/>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Confidence comes from following Christ and focusing on the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resurrection</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12800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1720504"/>
            <a:ext cx="11835245" cy="3416320"/>
          </a:xfrm>
          <a:prstGeom prst="rect">
            <a:avLst/>
          </a:prstGeom>
        </p:spPr>
        <p:txBody>
          <a:bodyPr wrap="square">
            <a:spAutoFit/>
          </a:bodyPr>
          <a:lstStyle/>
          <a:p>
            <a:pPr marL="1143000" marR="0" lvl="0" indent="-1143000">
              <a:spcBef>
                <a:spcPts val="0"/>
              </a:spcBef>
              <a:spcAft>
                <a:spcPts val="0"/>
              </a:spcAft>
              <a:buFont typeface="+mj-lt"/>
              <a:buAutoNum type="arabicPeriod" startAt="5"/>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Faith in the resurrection means we can live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confidently</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03273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8764" y="2580193"/>
            <a:ext cx="11222181" cy="3708708"/>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 in the resurrection of Jesus means you and I may live</a:t>
            </a:r>
          </a:p>
          <a:p>
            <a:pPr algn="ctr"/>
            <a:r>
              <a:rPr lang="en-US" sz="115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CONFIDENTLY</a:t>
            </a: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1720504"/>
            <a:ext cx="11835245" cy="3416320"/>
          </a:xfrm>
          <a:prstGeom prst="rect">
            <a:avLst/>
          </a:prstGeom>
        </p:spPr>
        <p:txBody>
          <a:bodyPr wrap="square">
            <a:spAutoFit/>
          </a:bodyPr>
          <a:lstStyle/>
          <a:p>
            <a:pPr marL="1143000" marR="0" lvl="0" indent="-1143000">
              <a:spcBef>
                <a:spcPts val="0"/>
              </a:spcBef>
              <a:spcAft>
                <a:spcPts val="0"/>
              </a:spcAft>
              <a:buFont typeface="+mj-lt"/>
              <a:buAutoNum type="arabicPeriod" startAt="6"/>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Faith in the resurrection means we can live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gratefully</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30550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8764" y="2580193"/>
            <a:ext cx="11222181" cy="3708708"/>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 in the resurrection of Jesus means we can live</a:t>
            </a:r>
          </a:p>
          <a:p>
            <a:pPr algn="ctr"/>
            <a:r>
              <a:rPr lang="en-US" sz="115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GRATEFULLY</a:t>
            </a:r>
          </a:p>
        </p:txBody>
      </p:sp>
    </p:spTree>
    <p:extLst>
      <p:ext uri="{BB962C8B-B14F-4D97-AF65-F5344CB8AC3E}">
        <p14:creationId xmlns:p14="http://schemas.microsoft.com/office/powerpoint/2010/main" val="408389375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84831" y="5361707"/>
            <a:ext cx="2252541" cy="707886"/>
          </a:xfrm>
          <a:prstGeom prst="rect">
            <a:avLst/>
          </a:prstGeom>
          <a:noFill/>
        </p:spPr>
        <p:txBody>
          <a:bodyPr wrap="non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Stott</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55128" y="1000768"/>
            <a:ext cx="7411456" cy="4708981"/>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 we can begin </a:t>
            </a:r>
          </a:p>
          <a:p>
            <a:pPr algn="ct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see the cross as something done for us, we have to see it as something done by us.”</a:t>
            </a:r>
            <a:endParaRPr lang="en-US"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54317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733" y="810490"/>
            <a:ext cx="509626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15:12-13 (NIV)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375395"/>
            <a:ext cx="11718286" cy="3477875"/>
          </a:xfrm>
          <a:prstGeom prst="rect">
            <a:avLst/>
          </a:prstGeom>
          <a:noFill/>
        </p:spPr>
        <p:txBody>
          <a:bodyPr wrap="square" rtlCol="0">
            <a:spAutoFit/>
          </a:bodyPr>
          <a:lstStyle/>
          <a:p>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if it is preached that Christ has been raised from the dead, how can some of you say that there is no resurrection of the dead?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there is no resurrection of the dead, then not even Christ has been raised.</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1720504"/>
            <a:ext cx="11835245" cy="3416320"/>
          </a:xfrm>
          <a:prstGeom prst="rect">
            <a:avLst/>
          </a:prstGeom>
        </p:spPr>
        <p:txBody>
          <a:bodyPr wrap="square">
            <a:spAutoFit/>
          </a:bodyPr>
          <a:lstStyle/>
          <a:p>
            <a:pPr marL="1143000" marR="0" lvl="0" indent="-1143000">
              <a:spcBef>
                <a:spcPts val="0"/>
              </a:spcBef>
              <a:spcAft>
                <a:spcPts val="0"/>
              </a:spcAft>
              <a:buFont typeface="+mj-lt"/>
              <a:buAutoNum type="arabicPeriod" startAt="7"/>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Faith in the resurrection means we should live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hopefully</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44444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8764" y="2580193"/>
            <a:ext cx="11222181" cy="3708708"/>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 in the resurrection of Jesus means we should live</a:t>
            </a:r>
          </a:p>
          <a:p>
            <a:pPr algn="ctr"/>
            <a:r>
              <a:rPr lang="en-US" sz="115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HOPEFULLY</a:t>
            </a:r>
          </a:p>
        </p:txBody>
      </p:sp>
    </p:spTree>
    <p:extLst>
      <p:ext uri="{BB962C8B-B14F-4D97-AF65-F5344CB8AC3E}">
        <p14:creationId xmlns:p14="http://schemas.microsoft.com/office/powerpoint/2010/main" val="168985960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8764" y="1935951"/>
            <a:ext cx="11222181" cy="4632037"/>
          </a:xfrm>
          <a:prstGeom prst="rect">
            <a:avLst/>
          </a:prstGeom>
          <a:noFill/>
        </p:spPr>
        <p:txBody>
          <a:bodyPr wrap="square" rtlCol="0">
            <a:spAutoFit/>
          </a:bodyPr>
          <a:lstStyle/>
          <a:p>
            <a:pPr algn="ctr"/>
            <a:r>
              <a:rPr lang="en-US" sz="115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HOPEFULLY</a:t>
            </a:r>
          </a:p>
          <a:p>
            <a:pPr lvl="0" algn="ctr"/>
            <a:r>
              <a:rPr lang="en-US" sz="6000"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Because we can live eternally with Jesus when we accept Him as our Savior.</a:t>
            </a:r>
            <a:endPar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11336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2271227"/>
            <a:ext cx="11835245" cy="2308324"/>
          </a:xfrm>
          <a:prstGeom prst="rect">
            <a:avLst/>
          </a:prstGeom>
        </p:spPr>
        <p:txBody>
          <a:bodyPr wrap="square">
            <a:spAutoFit/>
          </a:bodyPr>
          <a:lstStyle/>
          <a:p>
            <a:pPr marL="1143000" marR="0" lvl="0" indent="-1143000">
              <a:spcBef>
                <a:spcPts val="0"/>
              </a:spcBef>
              <a:spcAft>
                <a:spcPts val="0"/>
              </a:spcAft>
              <a:buFont typeface="+mj-lt"/>
              <a:buAutoNum type="arabicPeriod" startAt="8"/>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On your own, memorize </a:t>
            </a:r>
          </a:p>
          <a:p>
            <a:pPr marR="0" lvl="0" algn="ctr">
              <a:spcBef>
                <a:spcPts val="0"/>
              </a:spcBef>
              <a:spcAft>
                <a:spcPts val="0"/>
              </a:spcAft>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Corinthians 15:22</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833003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595" y="810490"/>
            <a:ext cx="4870244"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15:22 (NKJV)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458523"/>
            <a:ext cx="11718286" cy="1938992"/>
          </a:xfrm>
          <a:prstGeom prst="rect">
            <a:avLst/>
          </a:prstGeom>
          <a:noFill/>
        </p:spPr>
        <p:txBody>
          <a:bodyPr wrap="square" rtlCol="0">
            <a:spAutoFit/>
          </a:bodyPr>
          <a:lstStyle/>
          <a:p>
            <a:r>
              <a:rPr lang="en-US" sz="60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as in Adam all die, even so in Christ all shall be made alive. </a:t>
            </a:r>
            <a:endPar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61136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608667"/>
            <a:ext cx="11835245" cy="5632311"/>
          </a:xfrm>
          <a:prstGeom prst="rect">
            <a:avLst/>
          </a:prstGeom>
        </p:spPr>
        <p:txBody>
          <a:bodyPr wrap="square">
            <a:spAutoFit/>
          </a:bodyPr>
          <a:lstStyle/>
          <a:p>
            <a:pPr marL="1143000" marR="0" lvl="0" indent="-1143000">
              <a:spcBef>
                <a:spcPts val="0"/>
              </a:spcBef>
              <a:spcAft>
                <a:spcPts val="0"/>
              </a:spcAft>
              <a:buFont typeface="+mj-lt"/>
              <a:buAutoNum type="arabicPeriod" startAt="9"/>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Faith in the resurrection means we can live eternally with Him when we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repent</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of our </a:t>
            </a:r>
            <a:r>
              <a:rPr lang="en-US" sz="7200"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sins</a:t>
            </a: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accept Him as our Savior.</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26969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2281601"/>
            <a:ext cx="11835245" cy="2308324"/>
          </a:xfrm>
          <a:prstGeom prst="rect">
            <a:avLst/>
          </a:prstGeom>
        </p:spPr>
        <p:txBody>
          <a:bodyPr wrap="square">
            <a:spAutoFit/>
          </a:bodyPr>
          <a:lstStyle/>
          <a:p>
            <a:pPr marL="1143000" marR="0" lvl="0" indent="-1143000">
              <a:spcBef>
                <a:spcPts val="0"/>
              </a:spcBef>
              <a:spcAft>
                <a:spcPts val="0"/>
              </a:spcAft>
              <a:buFont typeface="+mj-lt"/>
              <a:buAutoNum type="arabicPeriod" startAt="10"/>
            </a:pPr>
            <a:r>
              <a:rPr lang="en-US" sz="7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Do you have faith in the resurrection of Jesus?</a:t>
            </a:r>
            <a:endParaRPr lang="en-US" sz="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35330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631872" y="893615"/>
            <a:ext cx="6400801" cy="5078313"/>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Georgia" panose="02040502050405020303" pitchFamily="18" charset="0"/>
              </a:rPr>
              <a:t>Where You Stand</a:t>
            </a:r>
          </a:p>
          <a:p>
            <a:pPr algn="ctr"/>
            <a:r>
              <a:rPr lang="en-US" sz="5400" b="1" dirty="0" smtClean="0">
                <a:solidFill>
                  <a:schemeClr val="bg1"/>
                </a:solidFill>
                <a:effectLst>
                  <a:outerShdw blurRad="38100" dist="38100" dir="2700000" algn="tl">
                    <a:srgbClr val="000000">
                      <a:alpha val="43137"/>
                    </a:srgbClr>
                  </a:outerShdw>
                </a:effectLst>
                <a:latin typeface="Georgia" panose="02040502050405020303" pitchFamily="18" charset="0"/>
              </a:rPr>
              <a:t>On The Resurrection Will Determine Where You Spend Eternity!</a:t>
            </a:r>
            <a:endParaRPr lang="en-US" sz="5400" b="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733" y="810490"/>
            <a:ext cx="509626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15:14-15 (NIV)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375395"/>
            <a:ext cx="11718286" cy="4154984"/>
          </a:xfrm>
          <a:prstGeom prst="rect">
            <a:avLst/>
          </a:prstGeom>
          <a:noFill/>
        </p:spPr>
        <p:txBody>
          <a:bodyPr wrap="square" rtlCol="0">
            <a:spAutoFit/>
          </a:bodyPr>
          <a:lstStyle/>
          <a:p>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if Christ has not been raised, our preaching is useless and so is your faith.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than that, we are then found to be false witnesses about God, for we have testified about God that he raised Christ from the dead. But he did not raise him if in fact the dead are not raised.</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16215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733" y="810490"/>
            <a:ext cx="509626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15:16-19 (NIV)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375395"/>
            <a:ext cx="11718286" cy="4154984"/>
          </a:xfrm>
          <a:prstGeom prst="rect">
            <a:avLst/>
          </a:prstGeom>
          <a:noFill/>
        </p:spPr>
        <p:txBody>
          <a:bodyPr wrap="square" rtlCol="0">
            <a:spAutoFit/>
          </a:bodyPr>
          <a:lstStyle/>
          <a:p>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if the dead are not raised, then Christ has not been raised either.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if Christ has not been raised, your faith is futile; you are still in your sins.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those also who have fallen asleep in Christ are lost.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only for this life we have hope in Christ, we are of all people most to be pitied.</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90695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733" y="810490"/>
            <a:ext cx="509626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15:20-22 (NIV)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375395"/>
            <a:ext cx="11718286" cy="4154984"/>
          </a:xfrm>
          <a:prstGeom prst="rect">
            <a:avLst/>
          </a:prstGeom>
          <a:noFill/>
        </p:spPr>
        <p:txBody>
          <a:bodyPr wrap="square" rtlCol="0">
            <a:spAutoFit/>
          </a:bodyPr>
          <a:lstStyle/>
          <a:p>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Christ has indeed been raised from the dead, the </a:t>
            </a:r>
            <a:r>
              <a:rPr lang="en-US" sz="4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firstfruits</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those who have fallen asleep.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since death came through a man, the resurrection of the dead comes also through a man. </a:t>
            </a:r>
            <a:r>
              <a:rPr lang="en-US" sz="4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as in Adam all die, so in Christ all will be made alive.</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01535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03104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96190" y="810490"/>
            <a:ext cx="3445174"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10:4 (NKJV)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458523"/>
            <a:ext cx="11718286" cy="2862322"/>
          </a:xfrm>
          <a:prstGeom prst="rect">
            <a:avLst/>
          </a:prstGeom>
          <a:noFill/>
        </p:spPr>
        <p:txBody>
          <a:bodyPr wrap="square" rtlCol="0">
            <a:spAutoFit/>
          </a:bodyPr>
          <a:lstStyle/>
          <a:p>
            <a:r>
              <a:rPr lang="en-US" sz="60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wicked in his proud countenance does not seek </a:t>
            </a:r>
            <a:r>
              <a:rPr lang="en-US" sz="6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a:t>
            </a:r>
            <a:r>
              <a:rPr lang="en-US" sz="6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none of his thoughts.</a:t>
            </a:r>
            <a:endPar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67891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460" y="810490"/>
            <a:ext cx="4334841"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Romans 8:20-21 (NKJV)</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41650" y="2458523"/>
            <a:ext cx="11718286" cy="3785652"/>
          </a:xfrm>
          <a:prstGeom prst="rect">
            <a:avLst/>
          </a:prstGeom>
          <a:noFill/>
        </p:spPr>
        <p:txBody>
          <a:bodyPr wrap="square" rtlCol="0">
            <a:spAutoFit/>
          </a:bodyPr>
          <a:lstStyle/>
          <a:p>
            <a:r>
              <a:rPr lang="en-US" sz="48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creation was subjected to futility, not willingly, but because of Him who subjected </a:t>
            </a:r>
            <a:r>
              <a:rPr lang="en-US" sz="4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t>
            </a: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hope; </a:t>
            </a:r>
            <a:r>
              <a:rPr lang="en-US" sz="48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a:t>
            </a: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the creation itself also will be delivered from the bondage of corruption into the glorious liberty of the children of God. </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19108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91044" y="5444835"/>
            <a:ext cx="2862258"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Elton </a:t>
            </a:r>
            <a:r>
              <a:rPr lang="en-US" sz="32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Trueblood</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035208" y="1028637"/>
            <a:ext cx="5124893" cy="4708981"/>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 is not belief without proof, but trust without reservation.”</a:t>
            </a:r>
            <a:endParaRPr lang="en-US"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TotalTime>
  <Words>322</Words>
  <Application>Microsoft Office PowerPoint</Application>
  <PresentationFormat>Widescreen</PresentationFormat>
  <Paragraphs>49</Paragraphs>
  <Slides>27</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27</vt:i4>
      </vt:variant>
    </vt:vector>
  </HeadingPairs>
  <TitlesOfParts>
    <vt:vector size="38" baseType="lpstr">
      <vt:lpstr>MS PGothic</vt:lpstr>
      <vt:lpstr>Arial</vt:lpstr>
      <vt:lpstr>Calibri</vt:lpstr>
      <vt:lpstr>Georgia</vt:lpstr>
      <vt:lpstr>Times New Roman</vt:lpstr>
      <vt:lpstr>2_Office Theme</vt:lpstr>
      <vt:lpstr>3_Office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2015-04-04T16:36:57Z</dcterms:created>
  <dcterms:modified xsi:type="dcterms:W3CDTF">2015-04-04T18:05:13Z</dcterms:modified>
</cp:coreProperties>
</file>