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57" r:id="rId4"/>
    <p:sldId id="259" r:id="rId5"/>
    <p:sldId id="272" r:id="rId6"/>
    <p:sldId id="273" r:id="rId7"/>
    <p:sldId id="274" r:id="rId8"/>
    <p:sldId id="275" r:id="rId9"/>
    <p:sldId id="276" r:id="rId10"/>
    <p:sldId id="286" r:id="rId11"/>
    <p:sldId id="287" r:id="rId12"/>
    <p:sldId id="288" r:id="rId13"/>
    <p:sldId id="290" r:id="rId14"/>
    <p:sldId id="291" r:id="rId15"/>
    <p:sldId id="292" r:id="rId16"/>
    <p:sldId id="293" r:id="rId17"/>
    <p:sldId id="306" r:id="rId18"/>
    <p:sldId id="294" r:id="rId19"/>
    <p:sldId id="277" r:id="rId20"/>
    <p:sldId id="295" r:id="rId21"/>
    <p:sldId id="296" r:id="rId22"/>
    <p:sldId id="307" r:id="rId23"/>
    <p:sldId id="305" r:id="rId24"/>
    <p:sldId id="297" r:id="rId25"/>
    <p:sldId id="278" r:id="rId26"/>
    <p:sldId id="279" r:id="rId27"/>
    <p:sldId id="280" r:id="rId28"/>
    <p:sldId id="281" r:id="rId29"/>
    <p:sldId id="282" r:id="rId30"/>
    <p:sldId id="298" r:id="rId31"/>
    <p:sldId id="299" r:id="rId32"/>
    <p:sldId id="309" r:id="rId33"/>
    <p:sldId id="308" r:id="rId34"/>
    <p:sldId id="310" r:id="rId35"/>
    <p:sldId id="311" r:id="rId36"/>
    <p:sldId id="300" r:id="rId37"/>
    <p:sldId id="301" r:id="rId38"/>
    <p:sldId id="302" r:id="rId39"/>
    <p:sldId id="303" r:id="rId40"/>
    <p:sldId id="304" r:id="rId41"/>
    <p:sldId id="283" r:id="rId42"/>
    <p:sldId id="284" r:id="rId43"/>
    <p:sldId id="285" r:id="rId44"/>
    <p:sldId id="260" r:id="rId45"/>
    <p:sldId id="271" r:id="rId46"/>
    <p:sldId id="261" r:id="rId47"/>
    <p:sldId id="262" r:id="rId48"/>
    <p:sldId id="263" r:id="rId49"/>
    <p:sldId id="264" r:id="rId50"/>
    <p:sldId id="265" r:id="rId51"/>
    <p:sldId id="266" r:id="rId52"/>
    <p:sldId id="267" r:id="rId53"/>
    <p:sldId id="268" r:id="rId54"/>
    <p:sldId id="269" r:id="rId55"/>
    <p:sldId id="270" r:id="rId56"/>
    <p:sldId id="25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064B"/>
    <a:srgbClr val="F8E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92" d="100"/>
          <a:sy n="92" d="100"/>
        </p:scale>
        <p:origin x="498" y="84"/>
      </p:cViewPr>
      <p:guideLst>
        <p:guide orient="horz" pos="2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9EEFB9-D25A-4A2A-9BC5-8998284DC272}" type="datetimeFigureOut">
              <a:rPr lang="en-US" altLang="en-US"/>
              <a:pPr/>
              <a:t>4/26/2015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0674E59-832B-427B-B4B4-7393EA0D2CC8}" type="slidenum">
              <a:rPr lang="en-US" altLang="en-US"/>
              <a:pPr/>
              <a:t>‹#›</a:t>
            </a:fld>
            <a:endParaRPr lang="en-US" altLang="en-US"/>
          </a:p>
        </p:txBody>
      </p:sp>
    </p:spTree>
    <p:extLst>
      <p:ext uri="{BB962C8B-B14F-4D97-AF65-F5344CB8AC3E}">
        <p14:creationId xmlns:p14="http://schemas.microsoft.com/office/powerpoint/2010/main" val="361116787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9EEFB9-D25A-4A2A-9BC5-8998284DC272}" type="datetimeFigureOut">
              <a:rPr lang="en-US" altLang="en-US"/>
              <a:pPr/>
              <a:t>4/26/2015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0674E59-832B-427B-B4B4-7393EA0D2CC8}" type="slidenum">
              <a:rPr lang="en-US" altLang="en-US"/>
              <a:pPr/>
              <a:t>‹#›</a:t>
            </a:fld>
            <a:endParaRPr lang="en-US" altLang="en-US"/>
          </a:p>
        </p:txBody>
      </p:sp>
    </p:spTree>
    <p:extLst>
      <p:ext uri="{BB962C8B-B14F-4D97-AF65-F5344CB8AC3E}">
        <p14:creationId xmlns:p14="http://schemas.microsoft.com/office/powerpoint/2010/main" val="168511105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89EEFB9-D25A-4A2A-9BC5-8998284DC272}" type="datetimeFigureOut">
              <a:rPr lang="en-US" altLang="en-US"/>
              <a:pPr/>
              <a:t>4/26/2015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0674E59-832B-427B-B4B4-7393EA0D2CC8}" type="slidenum">
              <a:rPr lang="en-US" altLang="en-US"/>
              <a:pPr/>
              <a:t>‹#›</a:t>
            </a:fld>
            <a:endParaRPr lang="en-US" altLang="en-US"/>
          </a:p>
        </p:txBody>
      </p:sp>
    </p:spTree>
    <p:extLst>
      <p:ext uri="{BB962C8B-B14F-4D97-AF65-F5344CB8AC3E}">
        <p14:creationId xmlns:p14="http://schemas.microsoft.com/office/powerpoint/2010/main" val="314038273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5F6F8B3B-A799-4972-A7B7-A9009F634B58}" type="datetimeFigureOut">
              <a:rPr lang="en-US" altLang="en-US" smtClean="0">
                <a:ea typeface="MS PGothic" panose="020B0600070205080204" pitchFamily="34" charset="-128"/>
              </a:rPr>
              <a:pPr defTabSz="457200" fontAlgn="base">
                <a:spcBef>
                  <a:spcPct val="0"/>
                </a:spcBef>
                <a:spcAft>
                  <a:spcPct val="0"/>
                </a:spcAft>
              </a:pPr>
              <a:t>4/26/2015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E89FB868-F454-41C8-B290-CA0CDE23981A}"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8126698"/>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5F6F8B3B-A799-4972-A7B7-A9009F634B58}" type="datetimeFigureOut">
              <a:rPr lang="en-US" altLang="en-US" smtClean="0">
                <a:ea typeface="MS PGothic" panose="020B0600070205080204" pitchFamily="34" charset="-128"/>
              </a:rPr>
              <a:pPr defTabSz="457200" fontAlgn="base">
                <a:spcBef>
                  <a:spcPct val="0"/>
                </a:spcBef>
                <a:spcAft>
                  <a:spcPct val="0"/>
                </a:spcAft>
              </a:pPr>
              <a:t>4/26/2015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E89FB868-F454-41C8-B290-CA0CDE23981A}"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691333591"/>
      </p:ext>
    </p:extLst>
  </p:cSld>
  <p:clrMap bg1="lt1" tx1="dk1" bg2="lt2" tx2="dk2" accent1="accent1" accent2="accent2" accent3="accent3" accent4="accent4" accent5="accent5" accent6="accent6" hlink="hlink" folHlink="folHlink"/>
  <p:sldLayoutIdLst>
    <p:sldLayoutId id="2147483663" r:id="rId1"/>
  </p:sldLayoutIdLst>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fontAlgn="base">
              <a:spcBef>
                <a:spcPct val="0"/>
              </a:spcBef>
              <a:spcAft>
                <a:spcPct val="0"/>
              </a:spcAft>
            </a:pPr>
            <a:fld id="{5F6F8B3B-A799-4972-A7B7-A9009F634B58}" type="datetimeFigureOut">
              <a:rPr lang="en-US" altLang="en-US" smtClean="0">
                <a:ea typeface="MS PGothic" panose="020B0600070205080204" pitchFamily="34" charset="-128"/>
              </a:rPr>
              <a:pPr defTabSz="457200" fontAlgn="base">
                <a:spcBef>
                  <a:spcPct val="0"/>
                </a:spcBef>
                <a:spcAft>
                  <a:spcPct val="0"/>
                </a:spcAft>
              </a:pPr>
              <a:t>4/26/2015</a:t>
            </a:fld>
            <a:endParaRPr lang="en-US" altLang="en-US">
              <a:ea typeface="MS PGothic" panose="020B0600070205080204" pitchFamily="34" charset="-128"/>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fontAlgn="base">
              <a:spcBef>
                <a:spcPct val="0"/>
              </a:spcBef>
              <a:spcAft>
                <a:spcPct val="0"/>
              </a:spcAft>
            </a:pPr>
            <a:fld id="{E89FB868-F454-41C8-B290-CA0CDE23981A}" type="slidenum">
              <a:rPr lang="en-US" altLang="en-US" smtClean="0">
                <a:ea typeface="MS PGothic" panose="020B0600070205080204" pitchFamily="34" charset="-128"/>
              </a:rPr>
              <a:pPr defTabSz="457200" fontAlgn="base">
                <a:spcBef>
                  <a:spcPct val="0"/>
                </a:spcBef>
                <a:spcAft>
                  <a:spcPct val="0"/>
                </a:spcAft>
              </a:pPr>
              <a:t>‹#›</a:t>
            </a:fld>
            <a:endParaRPr lang="en-US" altLang="en-US">
              <a:ea typeface="MS PGothic" panose="020B0600070205080204" pitchFamily="34" charset="-128"/>
            </a:endParaRPr>
          </a:p>
        </p:txBody>
      </p:sp>
    </p:spTree>
    <p:extLst>
      <p:ext uri="{BB962C8B-B14F-4D97-AF65-F5344CB8AC3E}">
        <p14:creationId xmlns:p14="http://schemas.microsoft.com/office/powerpoint/2010/main" val="1695123431"/>
      </p:ext>
    </p:extLst>
  </p:cSld>
  <p:clrMap bg1="lt1" tx1="dk1" bg2="lt2" tx2="dk2" accent1="accent1" accent2="accent2" accent3="accent3" accent4="accent4" accent5="accent5" accent6="accent6" hlink="hlink" folHlink="folHlink"/>
  <p:sldLayoutIdLst>
    <p:sldLayoutId id="2147483665" r:id="rId1"/>
  </p:sldLayoutIdLst>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346924" y="405247"/>
            <a:ext cx="3518912" cy="3785652"/>
          </a:xfrm>
          <a:prstGeom prst="rect">
            <a:avLst/>
          </a:prstGeom>
          <a:noFill/>
        </p:spPr>
        <p:txBody>
          <a:bodyPr wrap="none" rtlCol="0">
            <a:spAutoFit/>
          </a:bodyPr>
          <a:lstStyle/>
          <a:p>
            <a:pPr algn="ctr"/>
            <a:r>
              <a:rPr lang="en-US" sz="8000" b="1" dirty="0" smtClean="0">
                <a:solidFill>
                  <a:srgbClr val="3306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God’s </a:t>
            </a:r>
          </a:p>
          <a:p>
            <a:pPr algn="ctr"/>
            <a:r>
              <a:rPr lang="en-US" sz="8000" b="1" dirty="0" smtClean="0">
                <a:solidFill>
                  <a:srgbClr val="3306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Family </a:t>
            </a:r>
          </a:p>
          <a:p>
            <a:pPr algn="ctr"/>
            <a:r>
              <a:rPr lang="en-US" sz="8000" b="1" dirty="0" smtClean="0">
                <a:solidFill>
                  <a:srgbClr val="3306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Plan</a:t>
            </a:r>
            <a:endParaRPr lang="en-US" sz="8000" b="1" dirty="0">
              <a:solidFill>
                <a:srgbClr val="3306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9244500" y="6174571"/>
            <a:ext cx="2855398" cy="523220"/>
          </a:xfrm>
          <a:prstGeom prst="rect">
            <a:avLst/>
          </a:prstGeom>
          <a:noFill/>
        </p:spPr>
        <p:txBody>
          <a:bodyPr wrap="none" rtlCol="0">
            <a:spAutoFit/>
          </a:bodyPr>
          <a:lstStyle/>
          <a:p>
            <a:pPr algn="r"/>
            <a:r>
              <a:rPr lang="en-US" sz="2800" dirty="0" smtClean="0">
                <a:solidFill>
                  <a:srgbClr val="F8E8F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Wayne Hartsgrove</a:t>
            </a:r>
            <a:endParaRPr lang="en-US" sz="2800" dirty="0">
              <a:solidFill>
                <a:srgbClr val="F8E8F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76255" y="6174571"/>
            <a:ext cx="3503010" cy="523220"/>
          </a:xfrm>
          <a:prstGeom prst="rect">
            <a:avLst/>
          </a:prstGeom>
          <a:noFill/>
        </p:spPr>
        <p:txBody>
          <a:bodyPr wrap="none" rtlCol="0">
            <a:spAutoFit/>
          </a:bodyPr>
          <a:lstStyle/>
          <a:p>
            <a:r>
              <a:rPr lang="en-US" sz="2800" dirty="0" smtClean="0">
                <a:solidFill>
                  <a:srgbClr val="F8E8F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Sunday, April 26, 2015</a:t>
            </a:r>
            <a:endParaRPr lang="en-US" sz="2800" dirty="0">
              <a:solidFill>
                <a:srgbClr val="F8E8F8"/>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44887"/>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a:t>
            </a:r>
            <a:r>
              <a:rPr lang="en-US" sz="60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:21-22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684426"/>
            <a:ext cx="11770243" cy="3477875"/>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a:t>
            </a:r>
            <a:r>
              <a:rPr lang="en-US" sz="4400"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caused a deep sleep to fall on Adam, and he slept; and He took one of his ribs, and closed up the flesh in its place. </a:t>
            </a:r>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the rib which the </a:t>
            </a:r>
            <a:r>
              <a:rPr lang="en-US" sz="4400"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had taken from man He made into a woman, and He brought her to the man.</a:t>
            </a:r>
          </a:p>
        </p:txBody>
      </p:sp>
    </p:spTree>
    <p:extLst>
      <p:ext uri="{BB962C8B-B14F-4D97-AF65-F5344CB8AC3E}">
        <p14:creationId xmlns:p14="http://schemas.microsoft.com/office/powerpoint/2010/main" val="285671802"/>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20291"/>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2:7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359830"/>
            <a:ext cx="11770243" cy="2123658"/>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a:t>
            </a:r>
            <a:r>
              <a:rPr lang="en-US" sz="4400"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formed man </a:t>
            </a:r>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 dust of the ground, and breathed into his nostrils the breath of life; and man became a living being.</a:t>
            </a:r>
          </a:p>
        </p:txBody>
      </p:sp>
    </p:spTree>
    <p:extLst>
      <p:ext uri="{BB962C8B-B14F-4D97-AF65-F5344CB8AC3E}">
        <p14:creationId xmlns:p14="http://schemas.microsoft.com/office/powerpoint/2010/main" val="213652825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65669"/>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3:8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705208"/>
            <a:ext cx="11770243" cy="3477875"/>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they heard the sound of the </a:t>
            </a:r>
            <a:r>
              <a:rPr lang="en-US" sz="4400"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walking in the garden in the cool of the day, and Adam and his wife hid themselves from the presence of the </a:t>
            </a:r>
            <a:r>
              <a:rPr lang="en-US" sz="4400"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among the trees of the garden.</a:t>
            </a:r>
          </a:p>
        </p:txBody>
      </p:sp>
    </p:spTree>
    <p:extLst>
      <p:ext uri="{BB962C8B-B14F-4D97-AF65-F5344CB8AC3E}">
        <p14:creationId xmlns:p14="http://schemas.microsoft.com/office/powerpoint/2010/main" val="297521023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65669"/>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1:28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705208"/>
            <a:ext cx="11770243" cy="3477875"/>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28 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God blessed them, and God said to them, “Be fruitful and multiply; fill the earth and subdue it; have dominion over the fish of the sea, over the birds of the air, and over every living thing that moves on the earth.”</a:t>
            </a:r>
          </a:p>
        </p:txBody>
      </p:sp>
    </p:spTree>
    <p:extLst>
      <p:ext uri="{BB962C8B-B14F-4D97-AF65-F5344CB8AC3E}">
        <p14:creationId xmlns:p14="http://schemas.microsoft.com/office/powerpoint/2010/main" val="2311720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573589"/>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3:20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713128"/>
            <a:ext cx="11770243" cy="1446550"/>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Adam called his wife’s name Eve, because she was the mother of all living</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0478354"/>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563197"/>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3:21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702736"/>
            <a:ext cx="11770243" cy="1446550"/>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a:t>
            </a:r>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Also for Adam and his wife the </a:t>
            </a:r>
            <a:r>
              <a:rPr lang="en-US" sz="4400"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made tunics of skin, and clothed them.</a:t>
            </a:r>
          </a:p>
        </p:txBody>
      </p:sp>
    </p:spTree>
    <p:extLst>
      <p:ext uri="{BB962C8B-B14F-4D97-AF65-F5344CB8AC3E}">
        <p14:creationId xmlns:p14="http://schemas.microsoft.com/office/powerpoint/2010/main" val="2201230562"/>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30693"/>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4:1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370232"/>
            <a:ext cx="11770243" cy="2123658"/>
          </a:xfrm>
          <a:prstGeom prst="rect">
            <a:avLst/>
          </a:prstGeom>
        </p:spPr>
        <p:txBody>
          <a:bodyPr wrap="square">
            <a:spAutoFit/>
          </a:bodyPr>
          <a:lstStyle/>
          <a:p>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Now Adam knew Eve his wife, and she conceived and bore Cain, and said, “I have acquired a man from the </a:t>
            </a:r>
            <a:r>
              <a:rPr lang="en-US" sz="4400"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8932345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573584"/>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Proverbs 22:6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713123"/>
            <a:ext cx="11770243" cy="1446550"/>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 up a child in the way he should go,</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when he is old he will not depart from it.</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949641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55266"/>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2:23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694805"/>
            <a:ext cx="11770243" cy="3477875"/>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Adam said:</a:t>
            </a:r>
          </a:p>
          <a:p>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a:t>
            </a:r>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now bone of my bones</a:t>
            </a:r>
            <a:b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flesh of my flesh;</a:t>
            </a:r>
            <a:b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She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shall be called Woman,</a:t>
            </a:r>
            <a:b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Because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 was taken out of Man.”</a:t>
            </a:r>
          </a:p>
        </p:txBody>
      </p:sp>
    </p:spTree>
    <p:extLst>
      <p:ext uri="{BB962C8B-B14F-4D97-AF65-F5344CB8AC3E}">
        <p14:creationId xmlns:p14="http://schemas.microsoft.com/office/powerpoint/2010/main" val="60600759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81190"/>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2:24-25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320729"/>
            <a:ext cx="11770243" cy="4154984"/>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a man shall leave his father and mother and be joined to his wife, and they shall become one flesh</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they were both naked, the man and his wife, and were not ashamed.</a:t>
            </a:r>
          </a:p>
        </p:txBody>
      </p:sp>
    </p:spTree>
    <p:extLst>
      <p:ext uri="{BB962C8B-B14F-4D97-AF65-F5344CB8AC3E}">
        <p14:creationId xmlns:p14="http://schemas.microsoft.com/office/powerpoint/2010/main" val="3635885244"/>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6510"/>
            <a:ext cx="11770243" cy="1069075"/>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2:18-19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196049"/>
            <a:ext cx="11770243" cy="5493748"/>
          </a:xfrm>
          <a:prstGeom prst="rect">
            <a:avLst/>
          </a:prstGeom>
        </p:spPr>
        <p:txBody>
          <a:bodyPr wrap="square">
            <a:spAutoFit/>
          </a:bodyPr>
          <a:lstStyle/>
          <a:p>
            <a:pPr marR="0" lvl="0">
              <a:lnSpc>
                <a:spcPct val="115000"/>
              </a:lnSpc>
              <a:spcBef>
                <a:spcPts val="0"/>
              </a:spcBef>
              <a:spcAft>
                <a:spcPts val="0"/>
              </a:spcAft>
            </a:pP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a:t>
            </a:r>
            <a:r>
              <a:rPr lang="en-US" sz="4400" cap="sm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said, “</a:t>
            </a:r>
            <a:r>
              <a:rPr lang="en-US" sz="4400"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not good that man should be alone; I will make him a helper comparable to him.” </a:t>
            </a: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 of the ground the </a:t>
            </a:r>
            <a:r>
              <a:rPr lang="en-US" sz="4400" cap="sm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formed every beast of the field and every bird of the air, and brought </a:t>
            </a:r>
            <a:r>
              <a:rPr lang="en-US" sz="4400"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them</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Adam to see what he would call them. And whatever Adam called each living creature, that </a:t>
            </a:r>
            <a:r>
              <a:rPr lang="en-US" sz="4400"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its name. </a:t>
            </a:r>
            <a:endParaRPr lang="en-US" sz="5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81190"/>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Philippians</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2:3-4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320729"/>
            <a:ext cx="11770243" cy="3477875"/>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t>
            </a:r>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nothing </a:t>
            </a:r>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done</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through selfish ambition or conceit, but in lowliness of mind let each esteem others better than himself. </a:t>
            </a:r>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Let each of you look out not only for his own interests, but also for the interests of others.</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02954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6510"/>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Mark 10:6-9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196049"/>
            <a:ext cx="11770243" cy="4832092"/>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from the beginning of the creation, God ‘made them male and female.’ </a:t>
            </a: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this reason a man shall leave his father and mother and be joined to his wife, </a:t>
            </a: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two shall become one flesh’;  so then they are no longer two, but one flesh. </a:t>
            </a: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what God has joined together, let not man separate.”</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8036618"/>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573575"/>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Romans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1:24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713114"/>
            <a:ext cx="11770243" cy="2123658"/>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God also gave them up to uncleanness, in the lusts of their hearts, to dishonor their bodies among themselves,</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4929422"/>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6510"/>
            <a:ext cx="11770243" cy="1069075"/>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Romans 1:26, 27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196049"/>
            <a:ext cx="11770243" cy="5509200"/>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26 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this reason God gave them up to vile passions. For even their women exchanged the natural use for what is against nature. </a:t>
            </a: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27 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Likewise also the men, leaving the natural use of the woman, burned in their lust for one another, men with men committing what is shameful, and receiving in themselves the penalty of their error which was due.</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57648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887790"/>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Romans 1:32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027329"/>
            <a:ext cx="11770243" cy="2800767"/>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 knowing the righteous judgment of God, that those who practice such things are deserving of death, not only do the same but also approve of those who practice them.</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716824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898181"/>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Corinthians 6:9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037720"/>
            <a:ext cx="11770243" cy="2800767"/>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Do you not know that the unrighteous will not inherit the kingdom of God? Do not be deceived. Neither fornicators, nor idolaters, nor adulterers, nor homosexuals, nor sodomites,</a:t>
            </a:r>
            <a:r>
              <a:rPr lang="en-US" sz="4400" baseline="30000" dirty="0" smtClean="0"/>
              <a:t> </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616106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30693"/>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Timothy 1:10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370232"/>
            <a:ext cx="11770243" cy="2123658"/>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fornicators, for sodomites, for kidnappers, for liars, for perjurers, and if there is any other thing that is contrary to sound doctrine,</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66136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44887"/>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Jude 1:7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684426"/>
            <a:ext cx="11770243" cy="3477875"/>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 Sodom and Gomorrah, and the cities around them in a similar manner to these, having given themselves over to sexual immorality and gone after strange flesh, are set forth as an example, suffering the vengeance of eternal fire.</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3728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898181"/>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Ephesians 5:31-32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037720"/>
            <a:ext cx="11770243" cy="2800767"/>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this reason a man shall leave his father and mother and be joined to his wife, and the two shall become one flesh</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This is a great mystery, but I speak concerning Christ and the church. </a:t>
            </a:r>
          </a:p>
        </p:txBody>
      </p:sp>
    </p:spTree>
    <p:extLst>
      <p:ext uri="{BB962C8B-B14F-4D97-AF65-F5344CB8AC3E}">
        <p14:creationId xmlns:p14="http://schemas.microsoft.com/office/powerpoint/2010/main" val="235438164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243548"/>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Matthew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19:6-7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383087"/>
            <a:ext cx="11770243" cy="4832092"/>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then, they are no longer two but one flesh. Therefore what God has joined together, let not man separate</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They said to Him, “Why then did Moses command to give a certificate of divorce, and to put her away?”</a:t>
            </a:r>
          </a:p>
        </p:txBody>
      </p:sp>
    </p:spTree>
    <p:extLst>
      <p:ext uri="{BB962C8B-B14F-4D97-AF65-F5344CB8AC3E}">
        <p14:creationId xmlns:p14="http://schemas.microsoft.com/office/powerpoint/2010/main" val="157854806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700752"/>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2:20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840291"/>
            <a:ext cx="11770243" cy="3157724"/>
          </a:xfrm>
          <a:prstGeom prst="rect">
            <a:avLst/>
          </a:prstGeom>
        </p:spPr>
        <p:txBody>
          <a:bodyPr wrap="square">
            <a:spAutoFit/>
          </a:bodyPr>
          <a:lstStyle/>
          <a:p>
            <a:pPr marR="0" lvl="0">
              <a:lnSpc>
                <a:spcPct val="115000"/>
              </a:lnSpc>
              <a:spcBef>
                <a:spcPts val="0"/>
              </a:spcBef>
              <a:spcAft>
                <a:spcPts val="0"/>
              </a:spcAft>
            </a:pP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Adam gave names to all cattle, to the birds of the air, and to every beast of the field. But for Adam there was not found a helper comparable to him.</a:t>
            </a:r>
            <a:endParaRPr lang="en-US" sz="5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9912789"/>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09906"/>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Matthew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19:8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349445"/>
            <a:ext cx="11770243" cy="2123658"/>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said to them, “Moses, because of the hardness of your hearts, permitted you to divorce your wives, but from the beginning it was not so. </a:t>
            </a:r>
          </a:p>
        </p:txBody>
      </p:sp>
    </p:spTree>
    <p:extLst>
      <p:ext uri="{BB962C8B-B14F-4D97-AF65-F5344CB8AC3E}">
        <p14:creationId xmlns:p14="http://schemas.microsoft.com/office/powerpoint/2010/main" val="2060540923"/>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898181"/>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Matthew 19:9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037720"/>
            <a:ext cx="11770243" cy="2800767"/>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 say to you, whoever divorces his wife, except for sexual immorality</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marries another, commits adultery; and whoever marries her who is divorced commits adultery.”</a:t>
            </a:r>
          </a:p>
        </p:txBody>
      </p:sp>
    </p:spTree>
    <p:extLst>
      <p:ext uri="{BB962C8B-B14F-4D97-AF65-F5344CB8AC3E}">
        <p14:creationId xmlns:p14="http://schemas.microsoft.com/office/powerpoint/2010/main" val="3371410055"/>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898181"/>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Matthew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5</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:32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037720"/>
            <a:ext cx="11770243" cy="2800767"/>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32 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I say to you that whoever divorces his wife for any reason except sexual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immorality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causes her to commit adultery; and whoever marries a woman who is divorced commits adultery.</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024430"/>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30693"/>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Corinthians</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7:15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370232"/>
            <a:ext cx="11770243" cy="2123658"/>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if the unbeliever departs, let him depart; a brother or a sister is not under bondage in such </a:t>
            </a:r>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cases.</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But God has called us to peace. </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3660639"/>
      </p:ext>
    </p:extLst>
  </p:cSld>
  <p:clrMapOvr>
    <a:masterClrMapping/>
  </p:clrMapOvr>
  <mc:AlternateContent xmlns:mc="http://schemas.openxmlformats.org/markup-compatibility/2006">
    <mc:Choice xmlns:p14="http://schemas.microsoft.com/office/powerpoint/2010/main" Requires="p14">
      <p:transition spd="slow" p14:dur="2000" advClick="0" advTm="86399000"/>
    </mc:Choice>
    <mc:Fallback>
      <p:transition spd="slow" advClick="0" advTm="86399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898181"/>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Mark 10:11-12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037720"/>
            <a:ext cx="11770243" cy="2800767"/>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He said to them, “Whoever divorces his wife and marries another commits adultery against her. </a:t>
            </a:r>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if a woman divorces her husband and marries another, she commits adultery.”</a:t>
            </a:r>
          </a:p>
        </p:txBody>
      </p:sp>
    </p:spTree>
    <p:extLst>
      <p:ext uri="{BB962C8B-B14F-4D97-AF65-F5344CB8AC3E}">
        <p14:creationId xmlns:p14="http://schemas.microsoft.com/office/powerpoint/2010/main" val="167582003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20302"/>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Luke 16:18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359841"/>
            <a:ext cx="11770243" cy="2123658"/>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“Whoever divorces his wife and marries another commits adultery; and whoever marries her who is divorced from </a:t>
            </a:r>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her</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husband commits adultery.</a:t>
            </a:r>
          </a:p>
        </p:txBody>
      </p:sp>
    </p:spTree>
    <p:extLst>
      <p:ext uri="{BB962C8B-B14F-4D97-AF65-F5344CB8AC3E}">
        <p14:creationId xmlns:p14="http://schemas.microsoft.com/office/powerpoint/2010/main" val="339064403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887790"/>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Matthew 19:9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027329"/>
            <a:ext cx="11770243" cy="2800767"/>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I say to you, whoever divorces his wife, except for sexual immorality</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marries another, commits adultery; and whoever marries her who is divorced commits adultery.”</a:t>
            </a:r>
          </a:p>
        </p:txBody>
      </p:sp>
    </p:spTree>
    <p:extLst>
      <p:ext uri="{BB962C8B-B14F-4D97-AF65-F5344CB8AC3E}">
        <p14:creationId xmlns:p14="http://schemas.microsoft.com/office/powerpoint/2010/main" val="195460921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201987"/>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Timothy 3:2, 12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341526"/>
            <a:ext cx="11770243" cy="4154984"/>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bishop then must be blameless, the husband of one wife, temperate, sober-minded, of good behavior, hospitable, able to teach; </a:t>
            </a:r>
            <a:endPar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en-US" sz="4400" dirty="0">
              <a:solidFill>
                <a:schemeClr val="bg1"/>
              </a:solidFill>
              <a:latin typeface="Times New Roman" panose="02020603050405020304" pitchFamily="18" charset="0"/>
              <a:cs typeface="Times New Roman" panose="02020603050405020304" pitchFamily="18" charset="0"/>
            </a:endParaRPr>
          </a:p>
          <a:p>
            <a:r>
              <a:rPr lang="en-US" sz="4400" baseline="30000" dirty="0">
                <a:solidFill>
                  <a:schemeClr val="bg1"/>
                </a:solidFill>
                <a:latin typeface="Times New Roman" panose="02020603050405020304" pitchFamily="18" charset="0"/>
                <a:cs typeface="Times New Roman" panose="02020603050405020304" pitchFamily="18" charset="0"/>
              </a:rPr>
              <a:t>12 </a:t>
            </a:r>
            <a:r>
              <a:rPr lang="en-US" sz="4400" dirty="0">
                <a:solidFill>
                  <a:schemeClr val="bg1"/>
                </a:solidFill>
                <a:latin typeface="Times New Roman" panose="02020603050405020304" pitchFamily="18" charset="0"/>
                <a:cs typeface="Times New Roman" panose="02020603050405020304" pitchFamily="18" charset="0"/>
              </a:rPr>
              <a:t>Let deacons be the husbands of one wife, ruling </a:t>
            </a:r>
            <a:r>
              <a:rPr lang="en-US" sz="4400" i="1" dirty="0">
                <a:solidFill>
                  <a:schemeClr val="bg1"/>
                </a:solidFill>
                <a:latin typeface="Times New Roman" panose="02020603050405020304" pitchFamily="18" charset="0"/>
                <a:cs typeface="Times New Roman" panose="02020603050405020304" pitchFamily="18" charset="0"/>
              </a:rPr>
              <a:t>their</a:t>
            </a:r>
            <a:r>
              <a:rPr lang="en-US" sz="4400" dirty="0">
                <a:solidFill>
                  <a:schemeClr val="bg1"/>
                </a:solidFill>
                <a:latin typeface="Times New Roman" panose="02020603050405020304" pitchFamily="18" charset="0"/>
                <a:cs typeface="Times New Roman" panose="02020603050405020304" pitchFamily="18" charset="0"/>
              </a:rPr>
              <a:t> children and their own houses well. </a:t>
            </a:r>
          </a:p>
        </p:txBody>
      </p:sp>
    </p:spTree>
    <p:extLst>
      <p:ext uri="{BB962C8B-B14F-4D97-AF65-F5344CB8AC3E}">
        <p14:creationId xmlns:p14="http://schemas.microsoft.com/office/powerpoint/2010/main" val="323843370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41076"/>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Titus 1:6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380615"/>
            <a:ext cx="11770243" cy="2123658"/>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a man is blameless, the husband of one wife, having faithful children not accused of dissipation or insubordination. </a:t>
            </a:r>
          </a:p>
        </p:txBody>
      </p:sp>
    </p:spTree>
    <p:extLst>
      <p:ext uri="{BB962C8B-B14F-4D97-AF65-F5344CB8AC3E}">
        <p14:creationId xmlns:p14="http://schemas.microsoft.com/office/powerpoint/2010/main" val="110292131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6510"/>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Malachi 2:14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196049"/>
            <a:ext cx="11770243" cy="4154984"/>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14 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Yet you say, “For what reason?”</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Because the </a:t>
            </a:r>
            <a:r>
              <a:rPr lang="en-US" sz="4400" cap="sm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has been witness</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Between you and the wife of your youth,</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With whom you have dealt treacherously;</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Yet she is your companion</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your wife by covenant.</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124144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326676"/>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2:21-22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466215"/>
            <a:ext cx="11770243" cy="3936399"/>
          </a:xfrm>
          <a:prstGeom prst="rect">
            <a:avLst/>
          </a:prstGeom>
        </p:spPr>
        <p:txBody>
          <a:bodyPr wrap="square">
            <a:spAutoFit/>
          </a:bodyPr>
          <a:lstStyle/>
          <a:p>
            <a:pPr marR="0" lvl="0">
              <a:lnSpc>
                <a:spcPct val="115000"/>
              </a:lnSpc>
              <a:spcBef>
                <a:spcPts val="0"/>
              </a:spcBef>
              <a:spcAft>
                <a:spcPts val="0"/>
              </a:spcAft>
            </a:pP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21 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a:t>
            </a:r>
            <a:r>
              <a:rPr lang="en-US" sz="4400" cap="sm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caused a deep sleep to fall on Adam, and he slept; and He took one of his ribs, and closed up the flesh in its place. </a:t>
            </a: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the rib which the </a:t>
            </a:r>
            <a:r>
              <a:rPr lang="en-US" sz="4400" cap="sm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had taken from man He made into a woman, and He brought her to the man.</a:t>
            </a:r>
            <a:endParaRPr lang="en-US" sz="54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60030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6510"/>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Malachi 2:15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196049"/>
            <a:ext cx="11770243" cy="4832092"/>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did He not make </a:t>
            </a:r>
            <a:r>
              <a:rPr lang="en-US" sz="4400"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them</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one,</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Having a remnant of the Spirit?</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why one?</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He seeks godly offspring.</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Therefore take heed to your spirit,</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let none deal treacherously with the wife 	of his youth.</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737306"/>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6510"/>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Malachi 2:16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196049"/>
            <a:ext cx="11770243" cy="4154984"/>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16 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the </a:t>
            </a:r>
            <a:r>
              <a:rPr lang="en-US" sz="4400" cap="sm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of Israel says</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He hates divorce,</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For it covers one’s garment with violence,”</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Says the </a:t>
            </a:r>
            <a:r>
              <a:rPr lang="en-US" sz="4400" cap="small"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hosts.</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“Therefore take heed to your spirit,</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That you do not deal treacherously.”</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068307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56056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2321727"/>
            <a:ext cx="11770243" cy="2215991"/>
          </a:xfrm>
          <a:prstGeom prst="rect">
            <a:avLst/>
          </a:prstGeom>
        </p:spPr>
        <p:txBody>
          <a:bodyPr wrap="square">
            <a:spAutoFit/>
          </a:bodyPr>
          <a:lstStyle/>
          <a:p>
            <a:pPr marL="1143000" marR="0" lvl="0" indent="-1143000">
              <a:lnSpc>
                <a:spcPct val="115000"/>
              </a:lnSpc>
              <a:spcBef>
                <a:spcPts val="0"/>
              </a:spcBef>
              <a:spcAft>
                <a:spcPts val="0"/>
              </a:spcAft>
              <a:buFont typeface="+mj-lt"/>
              <a:buAutoNum type="arabicPeriod"/>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Man was created by God on the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6</a:t>
            </a:r>
            <a:r>
              <a:rPr lang="en-US" sz="6000" b="1" u="sng"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day of creation.</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5396052"/>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8344" y="1088357"/>
            <a:ext cx="11610754" cy="4693593"/>
          </a:xfrm>
          <a:prstGeom prst="rect">
            <a:avLst/>
          </a:prstGeom>
        </p:spPr>
        <p:txBody>
          <a:bodyPr wrap="square">
            <a:spAutoFit/>
          </a:bodyPr>
          <a:lstStyle/>
          <a:p>
            <a:pPr marL="514350" marR="0" lvl="0" indent="-514350">
              <a:lnSpc>
                <a:spcPct val="115000"/>
              </a:lnSpc>
              <a:spcBef>
                <a:spcPts val="0"/>
              </a:spcBef>
              <a:spcAft>
                <a:spcPts val="0"/>
              </a:spcAft>
              <a:buFont typeface="+mj-lt"/>
              <a:buAutoNum type="arabicPeriod" startAt="2"/>
            </a:pP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What causes loneliness?</a:t>
            </a:r>
            <a:endParaRPr lang="en-US" sz="4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1200150" marR="0" lvl="1" indent="-742950">
              <a:lnSpc>
                <a:spcPct val="115000"/>
              </a:lnSpc>
              <a:spcBef>
                <a:spcPts val="0"/>
              </a:spcBef>
              <a:spcAft>
                <a:spcPts val="0"/>
              </a:spcAft>
              <a:buFont typeface="+mj-lt"/>
              <a:buAutoNum type="alphaLcPeriod"/>
            </a:pP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unmet need to </a:t>
            </a:r>
            <a:r>
              <a:rPr lang="en-US" sz="32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belong</a:t>
            </a:r>
            <a:endParaRPr lang="en-US" sz="4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1200150" marR="0" lvl="1" indent="-742950">
              <a:lnSpc>
                <a:spcPct val="115000"/>
              </a:lnSpc>
              <a:spcBef>
                <a:spcPts val="0"/>
              </a:spcBef>
              <a:spcAft>
                <a:spcPts val="0"/>
              </a:spcAft>
              <a:buFont typeface="+mj-lt"/>
              <a:buAutoNum type="alphaLcPeriod"/>
            </a:pP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Not </a:t>
            </a:r>
            <a:r>
              <a:rPr lang="en-US" sz="32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liking</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ourselves</a:t>
            </a:r>
            <a:endParaRPr lang="en-US" sz="4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1200150" marR="0" lvl="1" indent="-742950">
              <a:lnSpc>
                <a:spcPct val="115000"/>
              </a:lnSpc>
              <a:spcBef>
                <a:spcPts val="0"/>
              </a:spcBef>
              <a:spcAft>
                <a:spcPts val="0"/>
              </a:spcAft>
              <a:buFont typeface="+mj-lt"/>
              <a:buAutoNum type="alphaLcPeriod"/>
            </a:pP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vacuum in the </a:t>
            </a:r>
            <a:r>
              <a:rPr lang="en-US" sz="32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heart</a:t>
            </a:r>
            <a:endParaRPr lang="en-US" sz="4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1200150" marR="0" lvl="1" indent="-742950">
              <a:lnSpc>
                <a:spcPct val="115000"/>
              </a:lnSpc>
              <a:spcBef>
                <a:spcPts val="0"/>
              </a:spcBef>
              <a:spcAft>
                <a:spcPts val="0"/>
              </a:spcAft>
              <a:buFont typeface="+mj-lt"/>
              <a:buAutoNum type="alphaLcPeriod"/>
            </a:pP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Lack of roots due to a </a:t>
            </a:r>
            <a:r>
              <a:rPr lang="en-US" sz="32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mobile</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society</a:t>
            </a:r>
            <a:endParaRPr lang="en-US" sz="4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1200150" marR="0" lvl="1" indent="-742950">
              <a:lnSpc>
                <a:spcPct val="115000"/>
              </a:lnSpc>
              <a:spcBef>
                <a:spcPts val="0"/>
              </a:spcBef>
              <a:spcAft>
                <a:spcPts val="0"/>
              </a:spcAft>
              <a:buFont typeface="+mj-lt"/>
              <a:buAutoNum type="alphaLcPeriod"/>
            </a:pP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a:t>
            </a:r>
            <a:r>
              <a:rPr lang="en-US" sz="32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death</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of a loved one, especially a </a:t>
            </a:r>
            <a:r>
              <a:rPr lang="en-US" sz="32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spouse</a:t>
            </a:r>
            <a:endParaRPr lang="en-US" sz="4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1200150" marR="0" lvl="1" indent="-742950">
              <a:lnSpc>
                <a:spcPct val="115000"/>
              </a:lnSpc>
              <a:spcBef>
                <a:spcPts val="0"/>
              </a:spcBef>
              <a:spcAft>
                <a:spcPts val="0"/>
              </a:spcAft>
              <a:buFont typeface="+mj-lt"/>
              <a:buAutoNum type="alphaLcPeriod"/>
            </a:pP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Lack of </a:t>
            </a:r>
            <a:r>
              <a:rPr lang="en-US" sz="32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communication</a:t>
            </a:r>
            <a:r>
              <a:rPr lang="en-US" sz="3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with family especially our spouse</a:t>
            </a:r>
            <a:endParaRPr lang="en-US" sz="4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1200150" marR="0" lvl="1" indent="-742950">
              <a:lnSpc>
                <a:spcPct val="115000"/>
              </a:lnSpc>
              <a:spcBef>
                <a:spcPts val="0"/>
              </a:spcBef>
              <a:spcAft>
                <a:spcPts val="0"/>
              </a:spcAft>
              <a:buFont typeface="+mj-lt"/>
              <a:buAutoNum type="alphaLcPeriod"/>
            </a:pPr>
            <a:r>
              <a:rPr lang="en-US" sz="32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Singleness</a:t>
            </a:r>
            <a:endParaRPr lang="en-US"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82317"/>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93018"/>
            <a:ext cx="11770243" cy="4277325"/>
          </a:xfrm>
          <a:prstGeom prst="rect">
            <a:avLst/>
          </a:prstGeom>
        </p:spPr>
        <p:txBody>
          <a:bodyPr wrap="square">
            <a:spAutoFit/>
          </a:bodyPr>
          <a:lstStyle/>
          <a:p>
            <a:pPr marL="1143000" marR="0" lvl="0" indent="-1143000">
              <a:lnSpc>
                <a:spcPct val="115000"/>
              </a:lnSpc>
              <a:spcBef>
                <a:spcPts val="0"/>
              </a:spcBef>
              <a:spcAft>
                <a:spcPts val="0"/>
              </a:spcAft>
              <a:buFont typeface="+mj-lt"/>
              <a:buAutoNum type="arabicPeriod" startAt="3"/>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cure for loneliness is to risk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reaching</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out to someone.  Don’t be afraid to be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yourself</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to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reveal</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yourself.</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822788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822958"/>
            <a:ext cx="11770243" cy="3215496"/>
          </a:xfrm>
          <a:prstGeom prst="rect">
            <a:avLst/>
          </a:prstGeom>
        </p:spPr>
        <p:txBody>
          <a:bodyPr wrap="square">
            <a:spAutoFit/>
          </a:bodyPr>
          <a:lstStyle/>
          <a:p>
            <a:pPr marL="1143000" marR="0" lvl="0" indent="-1143000">
              <a:lnSpc>
                <a:spcPct val="115000"/>
              </a:lnSpc>
              <a:spcBef>
                <a:spcPts val="0"/>
              </a:spcBef>
              <a:spcAft>
                <a:spcPts val="0"/>
              </a:spcAft>
              <a:buFont typeface="+mj-lt"/>
              <a:buAutoNum type="arabicPeriod" startAt="4"/>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Woman was designed to be a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helper</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who would make man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complete</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236433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2872441"/>
            <a:ext cx="11770243" cy="1154162"/>
          </a:xfrm>
          <a:prstGeom prst="rect">
            <a:avLst/>
          </a:prstGeom>
        </p:spPr>
        <p:txBody>
          <a:bodyPr wrap="square">
            <a:spAutoFit/>
          </a:bodyPr>
          <a:lstStyle/>
          <a:p>
            <a:pPr marL="1143000" marR="0" lvl="0" indent="-1143000">
              <a:lnSpc>
                <a:spcPct val="115000"/>
              </a:lnSpc>
              <a:spcBef>
                <a:spcPts val="0"/>
              </a:spcBef>
              <a:spcAft>
                <a:spcPts val="0"/>
              </a:spcAft>
              <a:buFont typeface="+mj-lt"/>
              <a:buAutoNum type="arabicPeriod" startAt="5"/>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Memorize Proverbs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22:6</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8768424"/>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791785"/>
            <a:ext cx="11770243" cy="3277820"/>
          </a:xfrm>
          <a:prstGeom prst="rect">
            <a:avLst/>
          </a:prstGeom>
        </p:spPr>
        <p:txBody>
          <a:bodyPr wrap="square">
            <a:spAutoFit/>
          </a:bodyPr>
          <a:lstStyle/>
          <a:p>
            <a:pPr marL="1143000" marR="0" lvl="0" indent="-1143000">
              <a:lnSpc>
                <a:spcPct val="115000"/>
              </a:lnSpc>
              <a:spcBef>
                <a:spcPts val="0"/>
              </a:spcBef>
              <a:spcAft>
                <a:spcPts val="0"/>
              </a:spcAft>
              <a:buFont typeface="+mj-lt"/>
              <a:buAutoNum type="arabicPeriod" startAt="6"/>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God created Eve out of Adam’s feet so he could walk on her.  </a:t>
            </a:r>
            <a:endParaRPr lang="en-US" sz="72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True or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False</a:t>
            </a:r>
            <a:endPar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588453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303408"/>
            <a:ext cx="11770243" cy="4254563"/>
          </a:xfrm>
          <a:prstGeom prst="rect">
            <a:avLst/>
          </a:prstGeom>
        </p:spPr>
        <p:txBody>
          <a:bodyPr wrap="square">
            <a:spAutoFit/>
          </a:bodyPr>
          <a:lstStyle/>
          <a:p>
            <a:pPr marL="1143000" marR="0" lvl="0" indent="-1143000">
              <a:lnSpc>
                <a:spcPct val="115000"/>
              </a:lnSpc>
              <a:spcBef>
                <a:spcPts val="0"/>
              </a:spcBef>
              <a:spcAft>
                <a:spcPts val="0"/>
              </a:spcAft>
              <a:buFont typeface="+mj-lt"/>
              <a:buAutoNum type="arabicPeriod" startAt="7"/>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How much input should parents have in their son’s or daughter’s marriage? </a:t>
            </a:r>
          </a:p>
          <a:p>
            <a:pPr marR="0" lvl="0" algn="ctr">
              <a:lnSpc>
                <a:spcPct val="115000"/>
              </a:lnSpc>
              <a:spcBef>
                <a:spcPts val="0"/>
              </a:spcBef>
              <a:spcAft>
                <a:spcPts val="0"/>
              </a:spcAft>
            </a:pP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None, only if asked.</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7604000"/>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44887"/>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2:23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684426"/>
            <a:ext cx="11770243" cy="3477875"/>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23 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Adam said:</a:t>
            </a:r>
          </a:p>
          <a:p>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“This </a:t>
            </a:r>
            <a:r>
              <a:rPr lang="en-US" sz="4400"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now bone of my bones</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And flesh of my flesh;</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She shall be called Woman,</a:t>
            </a:r>
            <a:b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Because she was taken out of Man.”</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222851"/>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866986"/>
            <a:ext cx="11770243" cy="5121017"/>
          </a:xfrm>
          <a:prstGeom prst="rect">
            <a:avLst/>
          </a:prstGeom>
        </p:spPr>
        <p:txBody>
          <a:bodyPr wrap="square">
            <a:spAutoFit/>
          </a:bodyPr>
          <a:lstStyle/>
          <a:p>
            <a:pPr marL="1143000" marR="0" lvl="0" indent="-1143000">
              <a:lnSpc>
                <a:spcPct val="115000"/>
              </a:lnSpc>
              <a:spcBef>
                <a:spcPts val="0"/>
              </a:spcBef>
              <a:spcAft>
                <a:spcPts val="0"/>
              </a:spcAft>
              <a:buFont typeface="+mj-lt"/>
              <a:buAutoNum type="arabicPeriod" startAt="8"/>
            </a:pP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Marriage is not condoned (accepted) in the Bible for homosexual.  What is one of the scriptures do we use to support this? </a:t>
            </a:r>
          </a:p>
          <a:p>
            <a:pPr marR="0" lvl="0" algn="ctr">
              <a:lnSpc>
                <a:spcPct val="115000"/>
              </a:lnSpc>
              <a:spcBef>
                <a:spcPts val="0"/>
              </a:spcBef>
              <a:spcAft>
                <a:spcPts val="0"/>
              </a:spcAft>
            </a:pPr>
            <a:r>
              <a:rPr lang="en-US" sz="48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Romans 1:26, 27, 32; 1 Corinthians 6:9; </a:t>
            </a:r>
          </a:p>
          <a:p>
            <a:pPr marR="0" lvl="0" algn="ctr">
              <a:lnSpc>
                <a:spcPct val="115000"/>
              </a:lnSpc>
              <a:spcBef>
                <a:spcPts val="0"/>
              </a:spcBef>
              <a:spcAft>
                <a:spcPts val="0"/>
              </a:spcAft>
            </a:pPr>
            <a:r>
              <a:rPr lang="en-US" sz="48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 Timothy 1:10; Jude 1:7 </a:t>
            </a:r>
            <a:endParaRPr lang="en-US" sz="6000" u="sng"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86805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61844"/>
            <a:ext cx="11770243" cy="4339650"/>
          </a:xfrm>
          <a:prstGeom prst="rect">
            <a:avLst/>
          </a:prstGeom>
        </p:spPr>
        <p:txBody>
          <a:bodyPr wrap="square">
            <a:spAutoFit/>
          </a:bodyPr>
          <a:lstStyle/>
          <a:p>
            <a:pPr marL="1143000" marR="0" lvl="0" indent="-1143000">
              <a:lnSpc>
                <a:spcPct val="115000"/>
              </a:lnSpc>
              <a:spcBef>
                <a:spcPts val="0"/>
              </a:spcBef>
              <a:spcAft>
                <a:spcPts val="0"/>
              </a:spcAft>
              <a:buFont typeface="+mj-lt"/>
              <a:buAutoNum type="arabicPeriod" startAt="9"/>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 Bible supports couples living together before marriage? </a:t>
            </a:r>
          </a:p>
          <a:p>
            <a:pPr marL="457200" marR="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True or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False</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60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034149"/>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731903"/>
            <a:ext cx="11770243" cy="5401479"/>
          </a:xfrm>
          <a:prstGeom prst="rect">
            <a:avLst/>
          </a:prstGeom>
        </p:spPr>
        <p:txBody>
          <a:bodyPr wrap="square">
            <a:spAutoFit/>
          </a:bodyPr>
          <a:lstStyle/>
          <a:p>
            <a:pPr marL="1143000" marR="0" lvl="0" indent="-1143000">
              <a:lnSpc>
                <a:spcPct val="115000"/>
              </a:lnSpc>
              <a:spcBef>
                <a:spcPts val="0"/>
              </a:spcBef>
              <a:spcAft>
                <a:spcPts val="0"/>
              </a:spcAft>
              <a:buFont typeface="+mj-lt"/>
              <a:buAutoNum type="arabicPeriod" startAt="10"/>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God loves divorce.  </a:t>
            </a:r>
          </a:p>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True or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False</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p>
          <a:p>
            <a:pPr marR="0" lvl="0">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What scripture reference do we 	use to support this?  </a:t>
            </a:r>
          </a:p>
          <a:p>
            <a:pPr marR="0" lvl="0" algn="ctr">
              <a:lnSpc>
                <a:spcPct val="115000"/>
              </a:lnSpc>
              <a:spcBef>
                <a:spcPts val="0"/>
              </a:spcBef>
              <a:spcAft>
                <a:spcPts val="0"/>
              </a:spcAft>
            </a:pP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Malachi 2:14-16</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927949"/>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61844"/>
            <a:ext cx="11770243" cy="4339650"/>
          </a:xfrm>
          <a:prstGeom prst="rect">
            <a:avLst/>
          </a:prstGeom>
        </p:spPr>
        <p:txBody>
          <a:bodyPr wrap="square">
            <a:spAutoFit/>
          </a:bodyPr>
          <a:lstStyle/>
          <a:p>
            <a:pPr marL="1143000" indent="-1143000">
              <a:lnSpc>
                <a:spcPct val="115000"/>
              </a:lnSpc>
              <a:buFont typeface="+mj-lt"/>
              <a:buAutoNum type="arabicPeriod" startAt="11"/>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Husbands are to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love</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and respect their wives; husbands are to love their wives as </a:t>
            </a:r>
            <a:r>
              <a:rPr lang="en-US" sz="6000" b="1" u="sng"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Christ loved the Church</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endParaRPr lang="en-US" sz="7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5219945"/>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94615" y="1365041"/>
            <a:ext cx="5363882" cy="3785652"/>
          </a:xfrm>
          <a:prstGeom prst="rect">
            <a:avLst/>
          </a:prstGeom>
          <a:noFill/>
        </p:spPr>
        <p:txBody>
          <a:bodyPr wrap="square" rtlCol="0">
            <a:spAutoFit/>
          </a:bodyPr>
          <a:lstStyle/>
          <a:p>
            <a:pPr algn="ctr"/>
            <a:r>
              <a:rPr lang="en-US" sz="6000" b="1" dirty="0" smtClean="0">
                <a:solidFill>
                  <a:srgbClr val="3306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as for me and my family, we will serve the Lord.</a:t>
            </a:r>
            <a:endParaRPr lang="en-US" sz="6000" b="1" dirty="0">
              <a:solidFill>
                <a:srgbClr val="3306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588233" y="5140302"/>
            <a:ext cx="3558242" cy="523220"/>
          </a:xfrm>
          <a:prstGeom prst="rect">
            <a:avLst/>
          </a:prstGeom>
          <a:noFill/>
        </p:spPr>
        <p:txBody>
          <a:bodyPr wrap="square" rtlCol="0">
            <a:spAutoFit/>
          </a:bodyPr>
          <a:lstStyle/>
          <a:p>
            <a:pPr algn="ctr"/>
            <a:r>
              <a:rPr lang="en-US" sz="2800" dirty="0" smtClean="0">
                <a:solidFill>
                  <a:srgbClr val="3306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Joshua 24:15 (NLT)</a:t>
            </a:r>
            <a:endParaRPr lang="en-US" sz="2800" dirty="0">
              <a:solidFill>
                <a:srgbClr val="33064B"/>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1220294"/>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2:24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359833"/>
            <a:ext cx="11770243" cy="2123658"/>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24 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a man shall leave his father and mother and be joined to his wife, and they shall become one flesh.</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579768"/>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6510"/>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Mark 10:6-9 (NKJV)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196049"/>
            <a:ext cx="11770243" cy="4832092"/>
          </a:xfrm>
          <a:prstGeom prst="rect">
            <a:avLst/>
          </a:prstGeom>
        </p:spPr>
        <p:txBody>
          <a:bodyPr wrap="square">
            <a:spAutoFit/>
          </a:bodyPr>
          <a:lstStyle/>
          <a:p>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from the beginning of the creation, God ‘made them male and female.’ </a:t>
            </a: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this reason a man shall leave his father and mother and be joined to his wife, </a:t>
            </a: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two shall become one flesh’;  so then they are no longer two, but one flesh. </a:t>
            </a:r>
            <a:r>
              <a:rPr lang="en-US" sz="4400" baseline="300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9 </a:t>
            </a:r>
            <a:r>
              <a:rPr lang="en-US" sz="44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Therefore what God has joined together, let not man separate.”</a:t>
            </a:r>
            <a:endPar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2548864"/>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56510"/>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a:t>
            </a:r>
            <a:r>
              <a:rPr lang="en-US" sz="60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:18-19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1196049"/>
            <a:ext cx="11770243" cy="4832092"/>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18 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the </a:t>
            </a:r>
            <a:r>
              <a:rPr lang="en-US" sz="4400"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said, “</a:t>
            </a:r>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is</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not good that man should be alone; I will make him a helper comparable to him.” </a:t>
            </a:r>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 of the ground the </a:t>
            </a:r>
            <a:r>
              <a:rPr lang="en-US" sz="4400" cap="small"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Lord</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God formed every beast of the field and every bird of the air, and brought </a:t>
            </a:r>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them</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to Adam to see what he would call them. And whatever Adam called each living creature, that </a:t>
            </a:r>
            <a:r>
              <a:rPr lang="en-US" sz="4400"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was</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its name. </a:t>
            </a:r>
          </a:p>
        </p:txBody>
      </p:sp>
    </p:spTree>
    <p:extLst>
      <p:ext uri="{BB962C8B-B14F-4D97-AF65-F5344CB8AC3E}">
        <p14:creationId xmlns:p14="http://schemas.microsoft.com/office/powerpoint/2010/main" val="2151527092"/>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2650" y="887784"/>
            <a:ext cx="11770243" cy="1154162"/>
          </a:xfrm>
          <a:prstGeom prst="rect">
            <a:avLst/>
          </a:prstGeom>
        </p:spPr>
        <p:txBody>
          <a:bodyPr wrap="square">
            <a:spAutoFit/>
          </a:bodyPr>
          <a:lstStyle/>
          <a:p>
            <a:pPr marR="0" lvl="0" algn="ctr">
              <a:lnSpc>
                <a:spcPct val="115000"/>
              </a:lnSpc>
              <a:spcBef>
                <a:spcPts val="0"/>
              </a:spcBef>
              <a:spcAft>
                <a:spcPts val="0"/>
              </a:spcAft>
            </a:pP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Genesis </a:t>
            </a:r>
            <a:r>
              <a:rPr lang="en-US" sz="60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:20 </a:t>
            </a:r>
            <a:r>
              <a:rPr lang="en-US" sz="6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(NKJV)</a:t>
            </a:r>
            <a:endParaRPr lang="en-US" sz="72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210878" y="2027323"/>
            <a:ext cx="11770243" cy="2800767"/>
          </a:xfrm>
          <a:prstGeom prst="rect">
            <a:avLst/>
          </a:prstGeom>
        </p:spPr>
        <p:txBody>
          <a:bodyPr wrap="square">
            <a:spAutoFit/>
          </a:bodyPr>
          <a:lstStyle/>
          <a:p>
            <a:r>
              <a:rPr lang="en-US" sz="4400"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20 </a:t>
            </a:r>
            <a:r>
              <a:rPr lang="en-US" sz="4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Adam gave names to all cattle, to the birds of the air, and to every beast of the field. But for Adam there was not found a helper comparable to him.</a:t>
            </a:r>
          </a:p>
        </p:txBody>
      </p:sp>
    </p:spTree>
    <p:extLst>
      <p:ext uri="{BB962C8B-B14F-4D97-AF65-F5344CB8AC3E}">
        <p14:creationId xmlns:p14="http://schemas.microsoft.com/office/powerpoint/2010/main" val="2589991363"/>
      </p:ext>
    </p:extLst>
  </p:cSld>
  <p:clrMapOvr>
    <a:masterClrMapping/>
  </p:clrMapOvr>
  <mc:AlternateContent xmlns:mc="http://schemas.openxmlformats.org/markup-compatibility/2006" xmlns:p14="http://schemas.microsoft.com/office/powerpoint/2010/main">
    <mc:Choice Requires="p14">
      <p:transition spd="slow" p14:dur="2000" advClick="0" advTm="86399000"/>
    </mc:Choice>
    <mc:Fallback xmlns="">
      <p:transition spd="slow" advClick="0" advTm="8639900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TotalTime>
  <Words>493</Words>
  <Application>Microsoft Office PowerPoint</Application>
  <PresentationFormat>Widescreen</PresentationFormat>
  <Paragraphs>121</Paragraphs>
  <Slides>54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54</vt:i4>
      </vt:variant>
    </vt:vector>
  </HeadingPairs>
  <TitlesOfParts>
    <vt:vector size="62" baseType="lpstr">
      <vt:lpstr>MS PGothic</vt:lpstr>
      <vt:lpstr>MS PGothic</vt:lpstr>
      <vt:lpstr>Arial</vt:lpstr>
      <vt:lpstr>Calibri</vt:lpstr>
      <vt:lpstr>Times New Roman</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18</cp:revision>
  <dcterms:created xsi:type="dcterms:W3CDTF">2015-04-24T22:25:48Z</dcterms:created>
  <dcterms:modified xsi:type="dcterms:W3CDTF">2015-04-26T11:08:33Z</dcterms:modified>
</cp:coreProperties>
</file>