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4" r:id="rId3"/>
    <p:sldMasterId id="2147483666" r:id="rId4"/>
  </p:sldMasterIdLst>
  <p:sldIdLst>
    <p:sldId id="257" r:id="rId5"/>
    <p:sldId id="337" r:id="rId6"/>
    <p:sldId id="259" r:id="rId7"/>
    <p:sldId id="261" r:id="rId8"/>
    <p:sldId id="262" r:id="rId9"/>
    <p:sldId id="263" r:id="rId10"/>
    <p:sldId id="264" r:id="rId11"/>
    <p:sldId id="265" r:id="rId12"/>
    <p:sldId id="266" r:id="rId13"/>
    <p:sldId id="338" r:id="rId14"/>
    <p:sldId id="267" r:id="rId15"/>
    <p:sldId id="268" r:id="rId16"/>
    <p:sldId id="269" r:id="rId17"/>
    <p:sldId id="270" r:id="rId18"/>
    <p:sldId id="271" r:id="rId19"/>
    <p:sldId id="272" r:id="rId20"/>
    <p:sldId id="273" r:id="rId21"/>
    <p:sldId id="274" r:id="rId22"/>
    <p:sldId id="275" r:id="rId23"/>
    <p:sldId id="276" r:id="rId24"/>
    <p:sldId id="277" r:id="rId25"/>
    <p:sldId id="258" r:id="rId26"/>
    <p:sldId id="278" r:id="rId27"/>
    <p:sldId id="336" r:id="rId28"/>
    <p:sldId id="283" r:id="rId29"/>
    <p:sldId id="279" r:id="rId30"/>
    <p:sldId id="312" r:id="rId31"/>
    <p:sldId id="280" r:id="rId32"/>
    <p:sldId id="313" r:id="rId33"/>
    <p:sldId id="281" r:id="rId34"/>
    <p:sldId id="314" r:id="rId35"/>
    <p:sldId id="282" r:id="rId36"/>
    <p:sldId id="315" r:id="rId37"/>
    <p:sldId id="284" r:id="rId38"/>
    <p:sldId id="295" r:id="rId39"/>
    <p:sldId id="285" r:id="rId40"/>
    <p:sldId id="286" r:id="rId41"/>
    <p:sldId id="297" r:id="rId42"/>
    <p:sldId id="287" r:id="rId43"/>
    <p:sldId id="288" r:id="rId44"/>
    <p:sldId id="298" r:id="rId45"/>
    <p:sldId id="289" r:id="rId46"/>
    <p:sldId id="290" r:id="rId47"/>
    <p:sldId id="299" r:id="rId48"/>
    <p:sldId id="300" r:id="rId49"/>
    <p:sldId id="301" r:id="rId50"/>
    <p:sldId id="291" r:id="rId51"/>
    <p:sldId id="292" r:id="rId52"/>
    <p:sldId id="302" r:id="rId53"/>
    <p:sldId id="303" r:id="rId54"/>
    <p:sldId id="304" r:id="rId55"/>
    <p:sldId id="305" r:id="rId56"/>
    <p:sldId id="293" r:id="rId57"/>
    <p:sldId id="294" r:id="rId58"/>
    <p:sldId id="296" r:id="rId59"/>
    <p:sldId id="311" r:id="rId60"/>
    <p:sldId id="306" r:id="rId61"/>
    <p:sldId id="307" r:id="rId62"/>
    <p:sldId id="308" r:id="rId63"/>
    <p:sldId id="309" r:id="rId64"/>
    <p:sldId id="310" r:id="rId65"/>
    <p:sldId id="334" r:id="rId66"/>
    <p:sldId id="316" r:id="rId67"/>
    <p:sldId id="317" r:id="rId68"/>
    <p:sldId id="318" r:id="rId69"/>
    <p:sldId id="319" r:id="rId70"/>
    <p:sldId id="320" r:id="rId71"/>
    <p:sldId id="321" r:id="rId72"/>
    <p:sldId id="322" r:id="rId73"/>
    <p:sldId id="323" r:id="rId74"/>
    <p:sldId id="324" r:id="rId75"/>
    <p:sldId id="325" r:id="rId76"/>
    <p:sldId id="326" r:id="rId77"/>
    <p:sldId id="327" r:id="rId78"/>
    <p:sldId id="328" r:id="rId79"/>
    <p:sldId id="329" r:id="rId80"/>
    <p:sldId id="330" r:id="rId81"/>
    <p:sldId id="331" r:id="rId82"/>
    <p:sldId id="332" r:id="rId83"/>
    <p:sldId id="333" r:id="rId84"/>
    <p:sldId id="335" r:id="rId85"/>
    <p:sldId id="260" r:id="rId8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AAB3"/>
    <a:srgbClr val="B6D5D5"/>
    <a:srgbClr val="82B8C0"/>
    <a:srgbClr val="F0F5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showGuides="1">
      <p:cViewPr varScale="1">
        <p:scale>
          <a:sx n="92" d="100"/>
          <a:sy n="92" d="100"/>
        </p:scale>
        <p:origin x="498"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slide" Target="slides/slide80.xml"/><Relationship Id="rId89" Type="http://schemas.openxmlformats.org/officeDocument/2006/relationships/theme" Target="theme/theme1.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tableStyles" Target="tableStyles.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4E2EFCC-E49D-42C6-9473-2D1F0A2E865C}" type="datetimeFigureOut">
              <a:rPr lang="en-US"/>
              <a:pPr>
                <a:defRPr/>
              </a:pPr>
              <a:t>5/22/2015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A5659F8A-544A-42E2-83E2-FFC96CC1EB75}" type="slidenum">
              <a:rPr lang="en-US" altLang="en-US"/>
              <a:pPr/>
              <a:t>‹#›</a:t>
            </a:fld>
            <a:endParaRPr lang="en-US" altLang="en-US"/>
          </a:p>
        </p:txBody>
      </p:sp>
    </p:spTree>
    <p:extLst>
      <p:ext uri="{BB962C8B-B14F-4D97-AF65-F5344CB8AC3E}">
        <p14:creationId xmlns:p14="http://schemas.microsoft.com/office/powerpoint/2010/main" val="193383206"/>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4E2EFCC-E49D-42C6-9473-2D1F0A2E865C}" type="datetimeFigureOut">
              <a:rPr lang="en-US"/>
              <a:pPr>
                <a:defRPr/>
              </a:pPr>
              <a:t>5/22/2015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A5659F8A-544A-42E2-83E2-FFC96CC1EB75}" type="slidenum">
              <a:rPr lang="en-US" altLang="en-US"/>
              <a:pPr/>
              <a:t>‹#›</a:t>
            </a:fld>
            <a:endParaRPr lang="en-US" altLang="en-US"/>
          </a:p>
        </p:txBody>
      </p:sp>
    </p:spTree>
    <p:extLst>
      <p:ext uri="{BB962C8B-B14F-4D97-AF65-F5344CB8AC3E}">
        <p14:creationId xmlns:p14="http://schemas.microsoft.com/office/powerpoint/2010/main" val="1156440014"/>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4E2EFCC-E49D-42C6-9473-2D1F0A2E865C}" type="datetimeFigureOut">
              <a:rPr lang="en-US"/>
              <a:pPr>
                <a:defRPr/>
              </a:pPr>
              <a:t>5/22/2015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A5659F8A-544A-42E2-83E2-FFC96CC1EB75}" type="slidenum">
              <a:rPr lang="en-US" altLang="en-US"/>
              <a:pPr/>
              <a:t>‹#›</a:t>
            </a:fld>
            <a:endParaRPr lang="en-US" altLang="en-US"/>
          </a:p>
        </p:txBody>
      </p:sp>
    </p:spTree>
    <p:extLst>
      <p:ext uri="{BB962C8B-B14F-4D97-AF65-F5344CB8AC3E}">
        <p14:creationId xmlns:p14="http://schemas.microsoft.com/office/powerpoint/2010/main" val="2950981956"/>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4E2EFCC-E49D-42C6-9473-2D1F0A2E865C}" type="datetimeFigureOut">
              <a:rPr lang="en-US"/>
              <a:pPr>
                <a:defRPr/>
              </a:pPr>
              <a:t>5/22/2015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A5659F8A-544A-42E2-83E2-FFC96CC1EB75}" type="slidenum">
              <a:rPr lang="en-US" altLang="en-US"/>
              <a:pPr/>
              <a:t>‹#›</a:t>
            </a:fld>
            <a:endParaRPr lang="en-US" altLang="en-US"/>
          </a:p>
        </p:txBody>
      </p:sp>
    </p:spTree>
    <p:extLst>
      <p:ext uri="{BB962C8B-B14F-4D97-AF65-F5344CB8AC3E}">
        <p14:creationId xmlns:p14="http://schemas.microsoft.com/office/powerpoint/2010/main" val="4191354391"/>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defTabSz="457200" fontAlgn="base">
              <a:spcBef>
                <a:spcPct val="0"/>
              </a:spcBef>
              <a:spcAft>
                <a:spcPct val="0"/>
              </a:spcAft>
              <a:defRPr/>
            </a:pPr>
            <a:fld id="{A7B27D28-E85F-4311-AA4B-68CA57146FC1}" type="datetimeFigureOut">
              <a:rPr lang="en-US" smtClean="0">
                <a:ea typeface="MS PGothic" panose="020B0600070205080204" pitchFamily="34" charset="-128"/>
              </a:rPr>
              <a:pPr defTabSz="457200" fontAlgn="base">
                <a:spcBef>
                  <a:spcPct val="0"/>
                </a:spcBef>
                <a:spcAft>
                  <a:spcPct val="0"/>
                </a:spcAft>
                <a:defRPr/>
              </a:pPr>
              <a:t>5/22/2015</a:t>
            </a:fld>
            <a:endParaRPr lang="en-US">
              <a:ea typeface="MS PGothic" panose="020B0600070205080204" pitchFamily="34" charset="-128"/>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defTabSz="4572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defTabSz="457200" fontAlgn="base">
              <a:spcBef>
                <a:spcPct val="0"/>
              </a:spcBef>
              <a:spcAft>
                <a:spcPct val="0"/>
              </a:spcAft>
            </a:pPr>
            <a:fld id="{660AE6A6-A1C4-4BB5-A642-0E90741B6B11}" type="slidenum">
              <a:rPr lang="en-US" altLang="en-US" smtClean="0">
                <a:ea typeface="MS PGothic" panose="020B0600070205080204" pitchFamily="34" charset="-128"/>
              </a:rPr>
              <a:pPr defTabSz="457200" fontAlgn="base">
                <a:spcBef>
                  <a:spcPct val="0"/>
                </a:spcBef>
                <a:spcAft>
                  <a:spcPct val="0"/>
                </a:spcAft>
              </a:pPr>
              <a:t>‹#›</a:t>
            </a:fld>
            <a:endParaRPr lang="en-US" altLang="en-US">
              <a:ea typeface="MS PGothic" panose="020B0600070205080204" pitchFamily="34" charset="-128"/>
            </a:endParaRPr>
          </a:p>
        </p:txBody>
      </p:sp>
    </p:spTree>
    <p:extLst>
      <p:ext uri="{BB962C8B-B14F-4D97-AF65-F5344CB8AC3E}">
        <p14:creationId xmlns:p14="http://schemas.microsoft.com/office/powerpoint/2010/main" val="1889906104"/>
      </p:ext>
    </p:extLst>
  </p:cSld>
  <p:clrMap bg1="lt1" tx1="dk1" bg2="lt2" tx2="dk2" accent1="accent1" accent2="accent2" accent3="accent3" accent4="accent4" accent5="accent5" accent6="accent6" hlink="hlink" folHlink="folHlink"/>
  <p:sldLayoutIdLst>
    <p:sldLayoutId id="2147483661" r:id="rId1"/>
  </p:sldLayoutIdLst>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defTabSz="457200" fontAlgn="base">
              <a:spcBef>
                <a:spcPct val="0"/>
              </a:spcBef>
              <a:spcAft>
                <a:spcPct val="0"/>
              </a:spcAft>
              <a:defRPr/>
            </a:pPr>
            <a:fld id="{A7B27D28-E85F-4311-AA4B-68CA57146FC1}" type="datetimeFigureOut">
              <a:rPr lang="en-US" smtClean="0">
                <a:ea typeface="MS PGothic" panose="020B0600070205080204" pitchFamily="34" charset="-128"/>
              </a:rPr>
              <a:pPr defTabSz="457200" fontAlgn="base">
                <a:spcBef>
                  <a:spcPct val="0"/>
                </a:spcBef>
                <a:spcAft>
                  <a:spcPct val="0"/>
                </a:spcAft>
                <a:defRPr/>
              </a:pPr>
              <a:t>5/22/2015</a:t>
            </a:fld>
            <a:endParaRPr lang="en-US">
              <a:ea typeface="MS PGothic" panose="020B0600070205080204" pitchFamily="34" charset="-128"/>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defTabSz="4572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defTabSz="457200" fontAlgn="base">
              <a:spcBef>
                <a:spcPct val="0"/>
              </a:spcBef>
              <a:spcAft>
                <a:spcPct val="0"/>
              </a:spcAft>
            </a:pPr>
            <a:fld id="{660AE6A6-A1C4-4BB5-A642-0E90741B6B11}" type="slidenum">
              <a:rPr lang="en-US" altLang="en-US" smtClean="0">
                <a:ea typeface="MS PGothic" panose="020B0600070205080204" pitchFamily="34" charset="-128"/>
              </a:rPr>
              <a:pPr defTabSz="457200" fontAlgn="base">
                <a:spcBef>
                  <a:spcPct val="0"/>
                </a:spcBef>
                <a:spcAft>
                  <a:spcPct val="0"/>
                </a:spcAft>
              </a:pPr>
              <a:t>‹#›</a:t>
            </a:fld>
            <a:endParaRPr lang="en-US" altLang="en-US">
              <a:ea typeface="MS PGothic" panose="020B0600070205080204" pitchFamily="34" charset="-128"/>
            </a:endParaRPr>
          </a:p>
        </p:txBody>
      </p:sp>
    </p:spTree>
    <p:extLst>
      <p:ext uri="{BB962C8B-B14F-4D97-AF65-F5344CB8AC3E}">
        <p14:creationId xmlns:p14="http://schemas.microsoft.com/office/powerpoint/2010/main" val="4200797710"/>
      </p:ext>
    </p:extLst>
  </p:cSld>
  <p:clrMap bg1="lt1" tx1="dk1" bg2="lt2" tx2="dk2" accent1="accent1" accent2="accent2" accent3="accent3" accent4="accent4" accent5="accent5" accent6="accent6" hlink="hlink" folHlink="folHlink"/>
  <p:sldLayoutIdLst>
    <p:sldLayoutId id="2147483663" r:id="rId1"/>
  </p:sldLayoutIdLst>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defTabSz="457200" fontAlgn="base">
              <a:spcBef>
                <a:spcPct val="0"/>
              </a:spcBef>
              <a:spcAft>
                <a:spcPct val="0"/>
              </a:spcAft>
              <a:defRPr/>
            </a:pPr>
            <a:fld id="{A7B27D28-E85F-4311-AA4B-68CA57146FC1}" type="datetimeFigureOut">
              <a:rPr lang="en-US" smtClean="0">
                <a:ea typeface="MS PGothic" panose="020B0600070205080204" pitchFamily="34" charset="-128"/>
              </a:rPr>
              <a:pPr defTabSz="457200" fontAlgn="base">
                <a:spcBef>
                  <a:spcPct val="0"/>
                </a:spcBef>
                <a:spcAft>
                  <a:spcPct val="0"/>
                </a:spcAft>
                <a:defRPr/>
              </a:pPr>
              <a:t>5/22/2015</a:t>
            </a:fld>
            <a:endParaRPr lang="en-US">
              <a:ea typeface="MS PGothic" panose="020B0600070205080204" pitchFamily="34" charset="-128"/>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defTabSz="4572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defTabSz="457200" fontAlgn="base">
              <a:spcBef>
                <a:spcPct val="0"/>
              </a:spcBef>
              <a:spcAft>
                <a:spcPct val="0"/>
              </a:spcAft>
            </a:pPr>
            <a:fld id="{660AE6A6-A1C4-4BB5-A642-0E90741B6B11}" type="slidenum">
              <a:rPr lang="en-US" altLang="en-US" smtClean="0">
                <a:ea typeface="MS PGothic" panose="020B0600070205080204" pitchFamily="34" charset="-128"/>
              </a:rPr>
              <a:pPr defTabSz="457200" fontAlgn="base">
                <a:spcBef>
                  <a:spcPct val="0"/>
                </a:spcBef>
                <a:spcAft>
                  <a:spcPct val="0"/>
                </a:spcAft>
              </a:pPr>
              <a:t>‹#›</a:t>
            </a:fld>
            <a:endParaRPr lang="en-US" altLang="en-US">
              <a:ea typeface="MS PGothic" panose="020B0600070205080204" pitchFamily="34" charset="-128"/>
            </a:endParaRPr>
          </a:p>
        </p:txBody>
      </p:sp>
    </p:spTree>
    <p:extLst>
      <p:ext uri="{BB962C8B-B14F-4D97-AF65-F5344CB8AC3E}">
        <p14:creationId xmlns:p14="http://schemas.microsoft.com/office/powerpoint/2010/main" val="1704338681"/>
      </p:ext>
    </p:extLst>
  </p:cSld>
  <p:clrMap bg1="lt1" tx1="dk1" bg2="lt2" tx2="dk2" accent1="accent1" accent2="accent2" accent3="accent3" accent4="accent4" accent5="accent5" accent6="accent6" hlink="hlink" folHlink="folHlink"/>
  <p:sldLayoutIdLst>
    <p:sldLayoutId id="2147483665" r:id="rId1"/>
  </p:sldLayoutIdLst>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defTabSz="457200" fontAlgn="base">
              <a:spcBef>
                <a:spcPct val="0"/>
              </a:spcBef>
              <a:spcAft>
                <a:spcPct val="0"/>
              </a:spcAft>
              <a:defRPr/>
            </a:pPr>
            <a:fld id="{A7B27D28-E85F-4311-AA4B-68CA57146FC1}" type="datetimeFigureOut">
              <a:rPr lang="en-US" smtClean="0">
                <a:ea typeface="MS PGothic" panose="020B0600070205080204" pitchFamily="34" charset="-128"/>
              </a:rPr>
              <a:pPr defTabSz="457200" fontAlgn="base">
                <a:spcBef>
                  <a:spcPct val="0"/>
                </a:spcBef>
                <a:spcAft>
                  <a:spcPct val="0"/>
                </a:spcAft>
                <a:defRPr/>
              </a:pPr>
              <a:t>5/22/2015</a:t>
            </a:fld>
            <a:endParaRPr lang="en-US">
              <a:ea typeface="MS PGothic" panose="020B0600070205080204" pitchFamily="34" charset="-128"/>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defTabSz="4572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defTabSz="457200" fontAlgn="base">
              <a:spcBef>
                <a:spcPct val="0"/>
              </a:spcBef>
              <a:spcAft>
                <a:spcPct val="0"/>
              </a:spcAft>
            </a:pPr>
            <a:fld id="{660AE6A6-A1C4-4BB5-A642-0E90741B6B11}" type="slidenum">
              <a:rPr lang="en-US" altLang="en-US" smtClean="0">
                <a:ea typeface="MS PGothic" panose="020B0600070205080204" pitchFamily="34" charset="-128"/>
              </a:rPr>
              <a:pPr defTabSz="457200" fontAlgn="base">
                <a:spcBef>
                  <a:spcPct val="0"/>
                </a:spcBef>
                <a:spcAft>
                  <a:spcPct val="0"/>
                </a:spcAft>
              </a:pPr>
              <a:t>‹#›</a:t>
            </a:fld>
            <a:endParaRPr lang="en-US" altLang="en-US">
              <a:ea typeface="MS PGothic" panose="020B0600070205080204" pitchFamily="34" charset="-128"/>
            </a:endParaRPr>
          </a:p>
        </p:txBody>
      </p:sp>
    </p:spTree>
    <p:extLst>
      <p:ext uri="{BB962C8B-B14F-4D97-AF65-F5344CB8AC3E}">
        <p14:creationId xmlns:p14="http://schemas.microsoft.com/office/powerpoint/2010/main" val="1715036141"/>
      </p:ext>
    </p:extLst>
  </p:cSld>
  <p:clrMap bg1="lt1" tx1="dk1" bg2="lt2" tx2="dk2" accent1="accent1" accent2="accent2" accent3="accent3" accent4="accent4" accent5="accent5" accent6="accent6" hlink="hlink" folHlink="folHlink"/>
  <p:sldLayoutIdLst>
    <p:sldLayoutId id="2147483667" r:id="rId1"/>
  </p:sldLayoutIdLst>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7195" y="945573"/>
            <a:ext cx="11969944" cy="3416320"/>
          </a:xfrm>
          <a:prstGeom prst="rect">
            <a:avLst/>
          </a:prstGeom>
          <a:noFill/>
        </p:spPr>
        <p:txBody>
          <a:bodyPr wrap="none" rtlCol="0">
            <a:spAutoFit/>
          </a:bodyPr>
          <a:lstStyle/>
          <a:p>
            <a:pPr algn="ctr"/>
            <a:r>
              <a:rPr lang="en-US" sz="7200" b="1" dirty="0" smtClean="0">
                <a:solidFill>
                  <a:schemeClr val="accent1">
                    <a:lumMod val="50000"/>
                  </a:schemeClr>
                </a:solidFill>
                <a:effectLst>
                  <a:outerShdw blurRad="38100" dist="38100" dir="2700000" algn="tl">
                    <a:srgbClr val="000000">
                      <a:alpha val="43137"/>
                    </a:srgbClr>
                  </a:outerShdw>
                </a:effectLst>
                <a:latin typeface="AR BERKLEY" panose="02000000000000000000" pitchFamily="2" charset="0"/>
              </a:rPr>
              <a:t>The Power of the Holy Spirit</a:t>
            </a:r>
          </a:p>
          <a:p>
            <a:pPr algn="ctr"/>
            <a:r>
              <a:rPr lang="en-US" sz="7200" b="1" dirty="0" smtClean="0">
                <a:solidFill>
                  <a:schemeClr val="accent1">
                    <a:lumMod val="50000"/>
                  </a:schemeClr>
                </a:solidFill>
                <a:effectLst>
                  <a:outerShdw blurRad="38100" dist="38100" dir="2700000" algn="tl">
                    <a:srgbClr val="000000">
                      <a:alpha val="43137"/>
                    </a:srgbClr>
                  </a:outerShdw>
                </a:effectLst>
                <a:latin typeface="AR BERKLEY" panose="02000000000000000000" pitchFamily="2" charset="0"/>
              </a:rPr>
              <a:t>and</a:t>
            </a:r>
          </a:p>
          <a:p>
            <a:pPr algn="ctr"/>
            <a:r>
              <a:rPr lang="en-US" sz="7200" b="1" dirty="0" smtClean="0">
                <a:solidFill>
                  <a:schemeClr val="accent1">
                    <a:lumMod val="50000"/>
                  </a:schemeClr>
                </a:solidFill>
                <a:effectLst>
                  <a:outerShdw blurRad="38100" dist="38100" dir="2700000" algn="tl">
                    <a:srgbClr val="000000">
                      <a:alpha val="43137"/>
                    </a:srgbClr>
                  </a:outerShdw>
                </a:effectLst>
                <a:latin typeface="AR BERKLEY" panose="02000000000000000000" pitchFamily="2" charset="0"/>
              </a:rPr>
              <a:t>the Extended Family</a:t>
            </a:r>
            <a:endParaRPr lang="en-US" sz="7200" b="1" dirty="0">
              <a:solidFill>
                <a:schemeClr val="accent1">
                  <a:lumMod val="50000"/>
                </a:schemeClr>
              </a:solidFill>
              <a:effectLst>
                <a:outerShdw blurRad="38100" dist="38100" dir="2700000" algn="tl">
                  <a:srgbClr val="000000">
                    <a:alpha val="43137"/>
                  </a:srgbClr>
                </a:outerShdw>
              </a:effectLst>
              <a:latin typeface="AR BERKLEY" panose="02000000000000000000" pitchFamily="2" charset="0"/>
            </a:endParaRPr>
          </a:p>
        </p:txBody>
      </p:sp>
      <p:sp>
        <p:nvSpPr>
          <p:cNvPr id="3" name="TextBox 2"/>
          <p:cNvSpPr txBox="1"/>
          <p:nvPr/>
        </p:nvSpPr>
        <p:spPr>
          <a:xfrm>
            <a:off x="117195" y="6241261"/>
            <a:ext cx="3785011" cy="523220"/>
          </a:xfrm>
          <a:prstGeom prst="rect">
            <a:avLst/>
          </a:prstGeom>
          <a:noFill/>
        </p:spPr>
        <p:txBody>
          <a:bodyPr wrap="none" rtlCol="0">
            <a:spAutoFit/>
          </a:bodyPr>
          <a:lstStyle/>
          <a:p>
            <a:r>
              <a:rPr lang="en-US" sz="28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Sunday, May 24, 2015</a:t>
            </a:r>
            <a:endParaRPr lang="en-US" sz="28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 name="TextBox 3"/>
          <p:cNvSpPr txBox="1"/>
          <p:nvPr/>
        </p:nvSpPr>
        <p:spPr>
          <a:xfrm>
            <a:off x="8864789" y="6241261"/>
            <a:ext cx="3164649" cy="523220"/>
          </a:xfrm>
          <a:prstGeom prst="rect">
            <a:avLst/>
          </a:prstGeom>
          <a:noFill/>
        </p:spPr>
        <p:txBody>
          <a:bodyPr wrap="none" rtlCol="0">
            <a:spAutoFit/>
          </a:bodyPr>
          <a:lstStyle/>
          <a:p>
            <a:pPr algn="r"/>
            <a:r>
              <a:rPr lang="en-US" sz="28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Wayne Hartsgrove</a:t>
            </a:r>
            <a:endParaRPr lang="en-US" sz="28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1870922"/>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614919" y="145473"/>
            <a:ext cx="6962163"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Acts 2:1-2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5078313"/>
          </a:xfrm>
          <a:prstGeom prst="rect">
            <a:avLst/>
          </a:prstGeom>
          <a:noFill/>
        </p:spPr>
        <p:txBody>
          <a:bodyPr wrap="square" rtlCol="0">
            <a:spAutoFit/>
          </a:bodyPr>
          <a:lstStyle/>
          <a:p>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2 When the Day of Pentecost had fully come, they were all with one accord in one place. </a:t>
            </a:r>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2 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And suddenly there came a sound from heaven, as of a rushing mighty wind, and it filled the whole house where they were sitting.</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863039016"/>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614919" y="145473"/>
            <a:ext cx="6962163"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Acts 2:3-4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5078313"/>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3 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Then there appeared to them divided tongues, as of fire, and </a:t>
            </a:r>
            <a:r>
              <a:rPr lang="en-US" sz="5400" b="1" i="1" dirty="0" smtClean="0">
                <a:latin typeface="Arial Unicode MS" panose="020B0604020202020204" pitchFamily="34" charset="-128"/>
                <a:ea typeface="Arial Unicode MS" panose="020B0604020202020204" pitchFamily="34" charset="-128"/>
                <a:cs typeface="Arial Unicode MS" panose="020B0604020202020204" pitchFamily="34" charset="-128"/>
              </a:rPr>
              <a:t>one</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sat upon each of them. </a:t>
            </a:r>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4 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And they were all filled with the Holy Spirit and began to speak with other tongues, as the Spirit gave them utterance.</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4218424468"/>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614919" y="145473"/>
            <a:ext cx="6962163"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Acts 2:5-6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4524315"/>
          </a:xfrm>
          <a:prstGeom prst="rect">
            <a:avLst/>
          </a:prstGeom>
          <a:noFill/>
        </p:spPr>
        <p:txBody>
          <a:bodyPr wrap="square" rtlCol="0">
            <a:spAutoFit/>
          </a:bodyPr>
          <a:lstStyle/>
          <a:p>
            <a:r>
              <a:rPr lang="en-US" sz="48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5 </a:t>
            </a:r>
            <a:r>
              <a:rPr lang="en-US" sz="4800" b="1" dirty="0" smtClean="0">
                <a:latin typeface="Arial Unicode MS" panose="020B0604020202020204" pitchFamily="34" charset="-128"/>
                <a:ea typeface="Arial Unicode MS" panose="020B0604020202020204" pitchFamily="34" charset="-128"/>
                <a:cs typeface="Arial Unicode MS" panose="020B0604020202020204" pitchFamily="34" charset="-128"/>
              </a:rPr>
              <a:t>And there were dwelling in Jerusalem Jews, devout men, from every nation under heaven. </a:t>
            </a:r>
            <a:r>
              <a:rPr lang="en-US" sz="48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6 </a:t>
            </a:r>
            <a:r>
              <a:rPr lang="en-US" sz="4800" b="1" dirty="0" smtClean="0">
                <a:latin typeface="Arial Unicode MS" panose="020B0604020202020204" pitchFamily="34" charset="-128"/>
                <a:ea typeface="Arial Unicode MS" panose="020B0604020202020204" pitchFamily="34" charset="-128"/>
                <a:cs typeface="Arial Unicode MS" panose="020B0604020202020204" pitchFamily="34" charset="-128"/>
              </a:rPr>
              <a:t>And when this sound occurred, the multitude came together, and were confused, because everyone heard them speak in his own language. </a:t>
            </a:r>
            <a:endParaRPr lang="en-US" sz="4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012519937"/>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614919" y="145473"/>
            <a:ext cx="6962163"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Acts 2:7-8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5078313"/>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7 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Then they were all amazed and marveled, saying to one another, “Look, are not all these who speak Galileans? </a:t>
            </a:r>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8 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And how </a:t>
            </a:r>
            <a:r>
              <a:rPr lang="en-US" sz="5400" b="1" i="1" dirty="0" smtClean="0">
                <a:latin typeface="Arial Unicode MS" panose="020B0604020202020204" pitchFamily="34" charset="-128"/>
                <a:ea typeface="Arial Unicode MS" panose="020B0604020202020204" pitchFamily="34" charset="-128"/>
                <a:cs typeface="Arial Unicode MS" panose="020B0604020202020204" pitchFamily="34" charset="-128"/>
              </a:rPr>
              <a:t>is it that</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we hear, each in our own language in which we were born?</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922995966"/>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379278" y="145473"/>
            <a:ext cx="743344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Acts 2:9-10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4524315"/>
          </a:xfrm>
          <a:prstGeom prst="rect">
            <a:avLst/>
          </a:prstGeom>
          <a:noFill/>
        </p:spPr>
        <p:txBody>
          <a:bodyPr wrap="square" rtlCol="0">
            <a:spAutoFit/>
          </a:bodyPr>
          <a:lstStyle/>
          <a:p>
            <a:r>
              <a:rPr lang="en-US" sz="48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9 </a:t>
            </a:r>
            <a:r>
              <a:rPr lang="en-US" sz="4800" b="1" dirty="0" smtClean="0">
                <a:latin typeface="Arial Unicode MS" panose="020B0604020202020204" pitchFamily="34" charset="-128"/>
                <a:ea typeface="Arial Unicode MS" panose="020B0604020202020204" pitchFamily="34" charset="-128"/>
                <a:cs typeface="Arial Unicode MS" panose="020B0604020202020204" pitchFamily="34" charset="-128"/>
              </a:rPr>
              <a:t>Parthians and Medes and Elamites, those dwelling in Mesopotamia, Judea and Cappadocia, Pontus and Asia, </a:t>
            </a:r>
            <a:r>
              <a:rPr lang="en-US" sz="48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10 </a:t>
            </a:r>
            <a:r>
              <a:rPr lang="en-US" sz="4800" b="1" dirty="0" smtClean="0">
                <a:latin typeface="Arial Unicode MS" panose="020B0604020202020204" pitchFamily="34" charset="-128"/>
                <a:ea typeface="Arial Unicode MS" panose="020B0604020202020204" pitchFamily="34" charset="-128"/>
                <a:cs typeface="Arial Unicode MS" panose="020B0604020202020204" pitchFamily="34" charset="-128"/>
              </a:rPr>
              <a:t>Phrygia and Pamphylia, Egypt and the parts of Libya adjoining Cyrene, visitors from Rome, both Jews and proselytes, </a:t>
            </a:r>
            <a:endParaRPr lang="en-US" sz="4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815177779"/>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3637" y="145473"/>
            <a:ext cx="7904728"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Acts 2:11-12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5078313"/>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11 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Cretans and Arabs—we hear them speaking in our own tongues the wonderful works of God.” </a:t>
            </a:r>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12 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So they were all amazed and perplexed, saying to one another, “Whatever could this mean?”</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532133511"/>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755983" y="145473"/>
            <a:ext cx="6680034"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Acts 2:13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1938992"/>
          </a:xfrm>
          <a:prstGeom prst="rect">
            <a:avLst/>
          </a:prstGeom>
          <a:noFill/>
        </p:spPr>
        <p:txBody>
          <a:bodyPr wrap="square" rtlCol="0">
            <a:spAutoFit/>
          </a:bodyPr>
          <a:lstStyle/>
          <a:p>
            <a:r>
              <a:rPr lang="en-US" sz="60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13 </a:t>
            </a:r>
            <a:r>
              <a:rPr lang="en-US" sz="6000" b="1" dirty="0" smtClean="0">
                <a:latin typeface="Arial Unicode MS" panose="020B0604020202020204" pitchFamily="34" charset="-128"/>
                <a:ea typeface="Arial Unicode MS" panose="020B0604020202020204" pitchFamily="34" charset="-128"/>
                <a:cs typeface="Arial Unicode MS" panose="020B0604020202020204" pitchFamily="34" charset="-128"/>
              </a:rPr>
              <a:t>Others mocking said, “They are full of new wine.”</a:t>
            </a:r>
            <a:endParaRPr lang="en-US" sz="60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4293987706"/>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755983" y="145473"/>
            <a:ext cx="6680034"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Acts 2:14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4247317"/>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14 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But Peter, standing up with the eleven, raised his voice and said to them, “Men of Judea and all who dwell in Jerusalem, let this be known to you, and heed my words.</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380496876"/>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143637" y="145473"/>
            <a:ext cx="7904728"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Acts 2:15-16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3785652"/>
          </a:xfrm>
          <a:prstGeom prst="rect">
            <a:avLst/>
          </a:prstGeom>
          <a:noFill/>
        </p:spPr>
        <p:txBody>
          <a:bodyPr wrap="square" rtlCol="0">
            <a:spAutoFit/>
          </a:bodyPr>
          <a:lstStyle/>
          <a:p>
            <a:r>
              <a:rPr lang="en-US" sz="60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15 </a:t>
            </a:r>
            <a:r>
              <a:rPr lang="en-US" sz="6000" b="1" dirty="0" smtClean="0">
                <a:latin typeface="Arial Unicode MS" panose="020B0604020202020204" pitchFamily="34" charset="-128"/>
                <a:ea typeface="Arial Unicode MS" panose="020B0604020202020204" pitchFamily="34" charset="-128"/>
                <a:cs typeface="Arial Unicode MS" panose="020B0604020202020204" pitchFamily="34" charset="-128"/>
              </a:rPr>
              <a:t>For these are not drunk, as you suppose, since it is </a:t>
            </a:r>
            <a:r>
              <a:rPr lang="en-US" sz="6000" b="1" i="1" dirty="0" smtClean="0">
                <a:latin typeface="Arial Unicode MS" panose="020B0604020202020204" pitchFamily="34" charset="-128"/>
                <a:ea typeface="Arial Unicode MS" panose="020B0604020202020204" pitchFamily="34" charset="-128"/>
                <a:cs typeface="Arial Unicode MS" panose="020B0604020202020204" pitchFamily="34" charset="-128"/>
              </a:rPr>
              <a:t>only</a:t>
            </a:r>
            <a:r>
              <a:rPr lang="en-US" sz="6000" b="1" dirty="0" smtClean="0">
                <a:latin typeface="Arial Unicode MS" panose="020B0604020202020204" pitchFamily="34" charset="-128"/>
                <a:ea typeface="Arial Unicode MS" panose="020B0604020202020204" pitchFamily="34" charset="-128"/>
                <a:cs typeface="Arial Unicode MS" panose="020B0604020202020204" pitchFamily="34" charset="-128"/>
              </a:rPr>
              <a:t> the third hour of the day. </a:t>
            </a:r>
            <a:r>
              <a:rPr lang="en-US" sz="60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16 </a:t>
            </a:r>
            <a:r>
              <a:rPr lang="en-US" sz="6000" b="1" dirty="0" smtClean="0">
                <a:latin typeface="Arial Unicode MS" panose="020B0604020202020204" pitchFamily="34" charset="-128"/>
                <a:ea typeface="Arial Unicode MS" panose="020B0604020202020204" pitchFamily="34" charset="-128"/>
                <a:cs typeface="Arial Unicode MS" panose="020B0604020202020204" pitchFamily="34" charset="-128"/>
              </a:rPr>
              <a:t>But this is what was spoken by the prophet Joel:</a:t>
            </a:r>
            <a:endParaRPr lang="en-US" sz="60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400022558"/>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0026286"/>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755983" y="145473"/>
            <a:ext cx="6680034"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Acts 2:17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513606"/>
            <a:ext cx="11804073" cy="4832092"/>
          </a:xfrm>
          <a:prstGeom prst="rect">
            <a:avLst/>
          </a:prstGeom>
          <a:noFill/>
        </p:spPr>
        <p:txBody>
          <a:bodyPr wrap="square" rtlCol="0">
            <a:spAutoFit/>
          </a:bodyPr>
          <a:lstStyle/>
          <a:p>
            <a:r>
              <a:rPr lang="en-US" sz="4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17 	</a:t>
            </a:r>
            <a:r>
              <a:rPr lang="en-US" sz="4400" b="1" dirty="0" smtClean="0">
                <a:latin typeface="Arial Unicode MS" panose="020B0604020202020204" pitchFamily="34" charset="-128"/>
                <a:ea typeface="Arial Unicode MS" panose="020B0604020202020204" pitchFamily="34" charset="-128"/>
                <a:cs typeface="Arial Unicode MS" panose="020B0604020202020204" pitchFamily="34" charset="-128"/>
              </a:rPr>
              <a:t>‘And it shall come to pass in the last 	days, 	says God,</a:t>
            </a:r>
            <a:br>
              <a:rPr lang="en-US" sz="4400" b="1"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US" sz="4400" b="1" dirty="0" smtClean="0">
                <a:latin typeface="Arial Unicode MS" panose="020B0604020202020204" pitchFamily="34" charset="-128"/>
                <a:ea typeface="Arial Unicode MS" panose="020B0604020202020204" pitchFamily="34" charset="-128"/>
                <a:cs typeface="Arial Unicode MS" panose="020B0604020202020204" pitchFamily="34" charset="-128"/>
              </a:rPr>
              <a:t>	That I will pour out of My Spirit on all flesh;</a:t>
            </a:r>
            <a:br>
              <a:rPr lang="en-US" sz="4400" b="1"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US" sz="4400" b="1" dirty="0" smtClean="0">
                <a:latin typeface="Arial Unicode MS" panose="020B0604020202020204" pitchFamily="34" charset="-128"/>
                <a:ea typeface="Arial Unicode MS" panose="020B0604020202020204" pitchFamily="34" charset="-128"/>
                <a:cs typeface="Arial Unicode MS" panose="020B0604020202020204" pitchFamily="34" charset="-128"/>
              </a:rPr>
              <a:t>	Your sons and your daughters shall 	prophesy,</a:t>
            </a:r>
            <a:br>
              <a:rPr lang="en-US" sz="4400" b="1"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US" sz="4400" b="1" dirty="0" smtClean="0">
                <a:latin typeface="Arial Unicode MS" panose="020B0604020202020204" pitchFamily="34" charset="-128"/>
                <a:ea typeface="Arial Unicode MS" panose="020B0604020202020204" pitchFamily="34" charset="-128"/>
                <a:cs typeface="Arial Unicode MS" panose="020B0604020202020204" pitchFamily="34" charset="-128"/>
              </a:rPr>
              <a:t>	Your young men shall see visions,</a:t>
            </a:r>
            <a:br>
              <a:rPr lang="en-US" sz="4400" b="1"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US" sz="4400" b="1" dirty="0" smtClean="0">
                <a:latin typeface="Arial Unicode MS" panose="020B0604020202020204" pitchFamily="34" charset="-128"/>
                <a:ea typeface="Arial Unicode MS" panose="020B0604020202020204" pitchFamily="34" charset="-128"/>
                <a:cs typeface="Arial Unicode MS" panose="020B0604020202020204" pitchFamily="34" charset="-128"/>
              </a:rPr>
              <a:t>	Your old men shall dream dreams.</a:t>
            </a:r>
            <a:endParaRPr lang="en-US" sz="4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439899600"/>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755983" y="145473"/>
            <a:ext cx="6680034"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Acts 2:18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513606"/>
            <a:ext cx="11804073" cy="4247317"/>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18 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And on My menservants and on 	My maidservants</a:t>
            </a:r>
            <a:b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I will pour out My Spirit in those 	days;</a:t>
            </a:r>
            <a:b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And they shall prophesy.</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870034761"/>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991624" y="145473"/>
            <a:ext cx="6208751"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Acts 1:8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513606"/>
            <a:ext cx="11804073" cy="4247317"/>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8 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But you shall receive power when the Holy Spirit has come upon you; and you shall be witnesses to Me in Jerusalem, and in all Judea and Samaria, and to the end of the earth.”</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490368999"/>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3097953"/>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037843" y="2085107"/>
            <a:ext cx="8116325" cy="2646878"/>
          </a:xfrm>
          <a:prstGeom prst="rect">
            <a:avLst/>
          </a:prstGeom>
          <a:noFill/>
        </p:spPr>
        <p:txBody>
          <a:bodyPr wrap="none" rtlCol="0">
            <a:spAutoFit/>
          </a:bodyPr>
          <a:lstStyle/>
          <a:p>
            <a:pPr algn="ctr"/>
            <a:r>
              <a:rPr lang="en-US" sz="16600" b="1" dirty="0" smtClean="0">
                <a:solidFill>
                  <a:srgbClr val="FF000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POINTS</a:t>
            </a:r>
          </a:p>
        </p:txBody>
      </p:sp>
    </p:spTree>
    <p:extLst>
      <p:ext uri="{BB962C8B-B14F-4D97-AF65-F5344CB8AC3E}">
        <p14:creationId xmlns:p14="http://schemas.microsoft.com/office/powerpoint/2010/main" val="205431424"/>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885842" y="145473"/>
            <a:ext cx="420308" cy="1107996"/>
          </a:xfrm>
          <a:prstGeom prst="rect">
            <a:avLst/>
          </a:prstGeom>
          <a:noFill/>
        </p:spPr>
        <p:txBody>
          <a:bodyPr wrap="none" rtlCol="0">
            <a:spAutoFit/>
          </a:bodyPr>
          <a:lstStyle/>
          <a:p>
            <a:pPr algn="ctr"/>
            <a:r>
              <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I</a:t>
            </a:r>
          </a:p>
        </p:txBody>
      </p:sp>
      <p:sp>
        <p:nvSpPr>
          <p:cNvPr id="3" name="TextBox 2"/>
          <p:cNvSpPr txBox="1"/>
          <p:nvPr/>
        </p:nvSpPr>
        <p:spPr>
          <a:xfrm>
            <a:off x="608769" y="2012375"/>
            <a:ext cx="10974479"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Getting Along With </a:t>
            </a:r>
            <a:r>
              <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R</a:t>
            </a: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elatives</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 name="TextBox 3"/>
          <p:cNvSpPr txBox="1"/>
          <p:nvPr/>
        </p:nvSpPr>
        <p:spPr>
          <a:xfrm>
            <a:off x="197429" y="3879277"/>
            <a:ext cx="11804073" cy="923330"/>
          </a:xfrm>
          <a:prstGeom prst="rect">
            <a:avLst/>
          </a:prstGeom>
          <a:noFill/>
        </p:spPr>
        <p:txBody>
          <a:bodyPr wrap="square" rtlCol="0">
            <a:spAutoFit/>
          </a:bodyPr>
          <a:lstStyle/>
          <a:p>
            <a:pPr algn="ctr"/>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Genesis 13:5-12</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475260457"/>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895706" y="1118759"/>
            <a:ext cx="10400604" cy="1107996"/>
          </a:xfrm>
          <a:prstGeom prst="rect">
            <a:avLst/>
          </a:prstGeom>
          <a:noFill/>
        </p:spPr>
        <p:txBody>
          <a:bodyPr wrap="none" rtlCol="0">
            <a:spAutoFit/>
          </a:bodyPr>
          <a:lstStyle/>
          <a:p>
            <a:pPr algn="ctr"/>
            <a:r>
              <a:rPr lang="en-US" sz="6600" b="1" dirty="0" smtClean="0">
                <a:solidFill>
                  <a:srgbClr val="FF000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SCRIPTURE FOR POINT I</a:t>
            </a:r>
          </a:p>
        </p:txBody>
      </p:sp>
      <p:sp>
        <p:nvSpPr>
          <p:cNvPr id="3" name="Up Arrow 2"/>
          <p:cNvSpPr/>
          <p:nvPr/>
        </p:nvSpPr>
        <p:spPr>
          <a:xfrm>
            <a:off x="5124458" y="3044535"/>
            <a:ext cx="1943100" cy="2805545"/>
          </a:xfrm>
          <a:prstGeom prst="upArrow">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33386949"/>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768022" y="145473"/>
            <a:ext cx="655949"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II</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727394" y="2012375"/>
            <a:ext cx="10737235" cy="2123658"/>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Love &amp; </a:t>
            </a:r>
            <a:r>
              <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a:t>
            </a: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he Holy Spirit</a:t>
            </a:r>
          </a:p>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Bridges the Generation Gap</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 name="TextBox 3"/>
          <p:cNvSpPr txBox="1"/>
          <p:nvPr/>
        </p:nvSpPr>
        <p:spPr>
          <a:xfrm>
            <a:off x="197429" y="4627429"/>
            <a:ext cx="11804073" cy="923330"/>
          </a:xfrm>
          <a:prstGeom prst="rect">
            <a:avLst/>
          </a:prstGeom>
          <a:noFill/>
        </p:spPr>
        <p:txBody>
          <a:bodyPr wrap="square" rtlCol="0">
            <a:spAutoFit/>
          </a:bodyPr>
          <a:lstStyle/>
          <a:p>
            <a:pPr algn="ctr"/>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Luke 15:12-32</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990520163"/>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801129" y="516083"/>
            <a:ext cx="10589758" cy="1107996"/>
          </a:xfrm>
          <a:prstGeom prst="rect">
            <a:avLst/>
          </a:prstGeom>
          <a:noFill/>
        </p:spPr>
        <p:txBody>
          <a:bodyPr wrap="none" rtlCol="0">
            <a:spAutoFit/>
          </a:bodyPr>
          <a:lstStyle/>
          <a:p>
            <a:pPr algn="ctr"/>
            <a:r>
              <a:rPr lang="en-US" sz="6600" b="1" dirty="0" smtClean="0">
                <a:solidFill>
                  <a:srgbClr val="FF000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SCRIPTURE FOR POINT </a:t>
            </a:r>
            <a:r>
              <a:rPr lang="en-US" sz="6600" b="1" dirty="0">
                <a:solidFill>
                  <a:srgbClr val="FF000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I</a:t>
            </a:r>
            <a:r>
              <a:rPr lang="en-US" sz="6600" b="1" dirty="0" smtClean="0">
                <a:solidFill>
                  <a:srgbClr val="FF000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I</a:t>
            </a:r>
          </a:p>
        </p:txBody>
      </p:sp>
      <p:sp>
        <p:nvSpPr>
          <p:cNvPr id="3" name="Up Arrow 2"/>
          <p:cNvSpPr/>
          <p:nvPr/>
        </p:nvSpPr>
        <p:spPr>
          <a:xfrm rot="10800000">
            <a:off x="5124458" y="1974271"/>
            <a:ext cx="1943100" cy="2805545"/>
          </a:xfrm>
          <a:prstGeom prst="upArrow">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119847" y="5209311"/>
            <a:ext cx="11952311" cy="1107996"/>
          </a:xfrm>
          <a:prstGeom prst="rect">
            <a:avLst/>
          </a:prstGeom>
          <a:noFill/>
        </p:spPr>
        <p:txBody>
          <a:bodyPr wrap="none" rtlCol="0">
            <a:spAutoFit/>
          </a:bodyPr>
          <a:lstStyle/>
          <a:p>
            <a:pPr algn="ctr"/>
            <a:r>
              <a:rPr lang="en-US" sz="6600" b="1" dirty="0" smtClean="0">
                <a:solidFill>
                  <a:srgbClr val="FF000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UNDER EXTRA SCRIPTURES</a:t>
            </a:r>
          </a:p>
        </p:txBody>
      </p:sp>
    </p:spTree>
    <p:extLst>
      <p:ext uri="{BB962C8B-B14F-4D97-AF65-F5344CB8AC3E}">
        <p14:creationId xmlns:p14="http://schemas.microsoft.com/office/powerpoint/2010/main" val="3270402587"/>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648307" y="145473"/>
            <a:ext cx="889538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Genesis 13:5-6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5078313"/>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5 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Lot also, who went with Abram, had flocks and herds and tents. </a:t>
            </a:r>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6 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Now the land was not able to support them, that they might dwell together, for their possessions were so great that they could not dwell together.</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650201" y="145473"/>
            <a:ext cx="891591"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III</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891702" y="2012375"/>
            <a:ext cx="10408620"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Singles in the Family Circle</a:t>
            </a:r>
          </a:p>
        </p:txBody>
      </p:sp>
      <p:sp>
        <p:nvSpPr>
          <p:cNvPr id="4" name="TextBox 3"/>
          <p:cNvSpPr txBox="1"/>
          <p:nvPr/>
        </p:nvSpPr>
        <p:spPr>
          <a:xfrm>
            <a:off x="197429" y="3827329"/>
            <a:ext cx="11804073" cy="923330"/>
          </a:xfrm>
          <a:prstGeom prst="rect">
            <a:avLst/>
          </a:prstGeom>
          <a:noFill/>
        </p:spPr>
        <p:txBody>
          <a:bodyPr wrap="square" rtlCol="0">
            <a:spAutoFit/>
          </a:bodyPr>
          <a:lstStyle/>
          <a:p>
            <a:pPr algn="ctr"/>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Luke 10:38-42</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904923211"/>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660065" y="516083"/>
            <a:ext cx="10871887" cy="1107996"/>
          </a:xfrm>
          <a:prstGeom prst="rect">
            <a:avLst/>
          </a:prstGeom>
          <a:noFill/>
        </p:spPr>
        <p:txBody>
          <a:bodyPr wrap="none" rtlCol="0">
            <a:spAutoFit/>
          </a:bodyPr>
          <a:lstStyle/>
          <a:p>
            <a:pPr algn="ctr"/>
            <a:r>
              <a:rPr lang="en-US" sz="6600" b="1" dirty="0" smtClean="0">
                <a:solidFill>
                  <a:srgbClr val="FF000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SCRIPTURE FOR POINT III</a:t>
            </a:r>
          </a:p>
        </p:txBody>
      </p:sp>
      <p:sp>
        <p:nvSpPr>
          <p:cNvPr id="3" name="Up Arrow 2"/>
          <p:cNvSpPr/>
          <p:nvPr/>
        </p:nvSpPr>
        <p:spPr>
          <a:xfrm rot="10800000">
            <a:off x="5124458" y="1974271"/>
            <a:ext cx="1943100" cy="2805545"/>
          </a:xfrm>
          <a:prstGeom prst="upArrow">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1459959" y="5209311"/>
            <a:ext cx="9272090" cy="1107996"/>
          </a:xfrm>
          <a:prstGeom prst="rect">
            <a:avLst/>
          </a:prstGeom>
          <a:noFill/>
        </p:spPr>
        <p:txBody>
          <a:bodyPr wrap="none" rtlCol="0">
            <a:spAutoFit/>
          </a:bodyPr>
          <a:lstStyle/>
          <a:p>
            <a:pPr algn="ctr"/>
            <a:r>
              <a:rPr lang="en-US" sz="6600" b="1" dirty="0" smtClean="0">
                <a:solidFill>
                  <a:srgbClr val="FF000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UNDER QUESTION # 6</a:t>
            </a:r>
          </a:p>
        </p:txBody>
      </p:sp>
    </p:spTree>
    <p:extLst>
      <p:ext uri="{BB962C8B-B14F-4D97-AF65-F5344CB8AC3E}">
        <p14:creationId xmlns:p14="http://schemas.microsoft.com/office/powerpoint/2010/main" val="1901113861"/>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603714" y="145473"/>
            <a:ext cx="98456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IV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245966" y="2012375"/>
            <a:ext cx="9700091"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Respecting Senior Adults</a:t>
            </a:r>
          </a:p>
        </p:txBody>
      </p:sp>
      <p:sp>
        <p:nvSpPr>
          <p:cNvPr id="4" name="TextBox 3"/>
          <p:cNvSpPr txBox="1"/>
          <p:nvPr/>
        </p:nvSpPr>
        <p:spPr>
          <a:xfrm>
            <a:off x="197429" y="3827329"/>
            <a:ext cx="11804073" cy="1477328"/>
          </a:xfrm>
          <a:prstGeom prst="rect">
            <a:avLst/>
          </a:prstGeom>
          <a:noFill/>
        </p:spPr>
        <p:txBody>
          <a:bodyPr wrap="square" rtlCol="0">
            <a:spAutoFit/>
          </a:bodyPr>
          <a:lstStyle/>
          <a:p>
            <a:pPr algn="ctr"/>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Genesis 45:25-28</a:t>
            </a:r>
          </a:p>
          <a:p>
            <a:pPr algn="ctr"/>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Genesis 47:7-12</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963886893"/>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613578" y="422564"/>
            <a:ext cx="10964861" cy="1107996"/>
          </a:xfrm>
          <a:prstGeom prst="rect">
            <a:avLst/>
          </a:prstGeom>
          <a:noFill/>
        </p:spPr>
        <p:txBody>
          <a:bodyPr wrap="none" rtlCol="0">
            <a:spAutoFit/>
          </a:bodyPr>
          <a:lstStyle/>
          <a:p>
            <a:pPr algn="ctr"/>
            <a:r>
              <a:rPr lang="en-US" sz="6600" b="1" dirty="0" smtClean="0">
                <a:solidFill>
                  <a:srgbClr val="FF000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SCRIPTURE FOR POINT IV</a:t>
            </a:r>
          </a:p>
        </p:txBody>
      </p:sp>
      <p:sp>
        <p:nvSpPr>
          <p:cNvPr id="3" name="Up Arrow 2"/>
          <p:cNvSpPr/>
          <p:nvPr/>
        </p:nvSpPr>
        <p:spPr>
          <a:xfrm rot="10800000">
            <a:off x="5124458" y="1652150"/>
            <a:ext cx="1943100" cy="2805545"/>
          </a:xfrm>
          <a:prstGeom prst="upArrow">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732196" y="4617024"/>
            <a:ext cx="10727617" cy="2123658"/>
          </a:xfrm>
          <a:prstGeom prst="rect">
            <a:avLst/>
          </a:prstGeom>
          <a:noFill/>
        </p:spPr>
        <p:txBody>
          <a:bodyPr wrap="none" rtlCol="0">
            <a:spAutoFit/>
          </a:bodyPr>
          <a:lstStyle/>
          <a:p>
            <a:pPr algn="ctr"/>
            <a:r>
              <a:rPr lang="en-US" sz="6600" b="1" dirty="0" smtClean="0">
                <a:solidFill>
                  <a:srgbClr val="FF000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UNDER QUESTION # 8</a:t>
            </a:r>
          </a:p>
          <a:p>
            <a:pPr algn="ctr"/>
            <a:r>
              <a:rPr lang="en-US" sz="6600" b="1" dirty="0" smtClean="0">
                <a:solidFill>
                  <a:srgbClr val="FF000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AND EXTRA SCRIPTURES</a:t>
            </a:r>
          </a:p>
        </p:txBody>
      </p:sp>
    </p:spTree>
    <p:extLst>
      <p:ext uri="{BB962C8B-B14F-4D97-AF65-F5344CB8AC3E}">
        <p14:creationId xmlns:p14="http://schemas.microsoft.com/office/powerpoint/2010/main" val="2043868185"/>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6161494"/>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88304" y="2313709"/>
            <a:ext cx="10615405" cy="2215991"/>
          </a:xfrm>
          <a:prstGeom prst="rect">
            <a:avLst/>
          </a:prstGeom>
          <a:noFill/>
        </p:spPr>
        <p:txBody>
          <a:bodyPr wrap="none" rtlCol="0">
            <a:spAutoFit/>
          </a:bodyPr>
          <a:lstStyle/>
          <a:p>
            <a:pPr algn="ctr"/>
            <a:r>
              <a:rPr lang="en-US" sz="13800" b="1" dirty="0" smtClean="0">
                <a:solidFill>
                  <a:srgbClr val="FF000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QUESTIONS</a:t>
            </a:r>
          </a:p>
        </p:txBody>
      </p:sp>
    </p:spTree>
    <p:extLst>
      <p:ext uri="{BB962C8B-B14F-4D97-AF65-F5344CB8AC3E}">
        <p14:creationId xmlns:p14="http://schemas.microsoft.com/office/powerpoint/2010/main" val="916542914"/>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120502" y="1646299"/>
            <a:ext cx="11950995" cy="3596369"/>
          </a:xfrm>
          <a:prstGeom prst="rect">
            <a:avLst/>
          </a:prstGeom>
        </p:spPr>
        <p:txBody>
          <a:bodyPr wrap="square">
            <a:spAutoFit/>
          </a:bodyPr>
          <a:lstStyle/>
          <a:p>
            <a:pPr marL="1371600" marR="0" indent="-1143000">
              <a:lnSpc>
                <a:spcPct val="115000"/>
              </a:lnSpc>
              <a:spcBef>
                <a:spcPts val="0"/>
              </a:spcBef>
              <a:spcAft>
                <a:spcPts val="0"/>
              </a:spcAft>
              <a:buFont typeface="+mj-lt"/>
              <a:buAutoNum type="arabicPeriod"/>
            </a:pPr>
            <a:r>
              <a:rPr lang="en-US" sz="6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The immediate family includes </a:t>
            </a:r>
            <a:r>
              <a:rPr lang="en-US" sz="6600" b="1" u="sng" dirty="0" smtClean="0">
                <a:solidFill>
                  <a:srgbClr val="0070C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father</a:t>
            </a:r>
            <a:r>
              <a:rPr lang="en-US" sz="6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6600" b="1" u="sng" dirty="0" smtClean="0">
                <a:solidFill>
                  <a:srgbClr val="0070C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mother</a:t>
            </a:r>
            <a:r>
              <a:rPr lang="en-US" sz="6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 and their </a:t>
            </a:r>
            <a:r>
              <a:rPr lang="en-US" sz="6600" b="1" u="sng" dirty="0" smtClean="0">
                <a:solidFill>
                  <a:srgbClr val="0070C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children</a:t>
            </a:r>
            <a:r>
              <a:rPr lang="en-US" sz="6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en-US" sz="8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520585803"/>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120502" y="1093407"/>
            <a:ext cx="11950995" cy="4764381"/>
          </a:xfrm>
          <a:prstGeom prst="rect">
            <a:avLst/>
          </a:prstGeom>
        </p:spPr>
        <p:txBody>
          <a:bodyPr wrap="square">
            <a:spAutoFit/>
          </a:bodyPr>
          <a:lstStyle/>
          <a:p>
            <a:pPr marL="1371600" marR="0" indent="-1143000">
              <a:lnSpc>
                <a:spcPct val="115000"/>
              </a:lnSpc>
              <a:spcBef>
                <a:spcPts val="0"/>
              </a:spcBef>
              <a:spcAft>
                <a:spcPts val="0"/>
              </a:spcAft>
              <a:buFont typeface="+mj-lt"/>
              <a:buAutoNum type="arabicPeriod" startAt="2"/>
            </a:pPr>
            <a:r>
              <a:rPr lang="en-US" sz="6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Extended family includes everyone in the immediate and all other relatives. </a:t>
            </a:r>
          </a:p>
          <a:p>
            <a:pPr marL="228600" marR="0" algn="ctr">
              <a:lnSpc>
                <a:spcPct val="115000"/>
              </a:lnSpc>
              <a:spcBef>
                <a:spcPts val="0"/>
              </a:spcBef>
              <a:spcAft>
                <a:spcPts val="0"/>
              </a:spcAft>
            </a:pPr>
            <a:r>
              <a:rPr lang="en-US" sz="6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6600" b="1" u="sng" dirty="0" smtClean="0">
                <a:solidFill>
                  <a:srgbClr val="0070C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True</a:t>
            </a:r>
            <a:r>
              <a:rPr lang="en-US" sz="6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 or False </a:t>
            </a:r>
            <a:endParaRPr lang="en-US" sz="8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789095717"/>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095547" y="145473"/>
            <a:ext cx="8000908"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Genesis 13:12 (KJV)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721426"/>
            <a:ext cx="11804073" cy="3416320"/>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12 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Abram dwelled in the land of Canaan, and Lot dwelled in the cities of the plain, and pitched his tent toward Sodom.</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920745690"/>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120502" y="2257191"/>
            <a:ext cx="11950995" cy="2428357"/>
          </a:xfrm>
          <a:prstGeom prst="rect">
            <a:avLst/>
          </a:prstGeom>
        </p:spPr>
        <p:txBody>
          <a:bodyPr wrap="square">
            <a:spAutoFit/>
          </a:bodyPr>
          <a:lstStyle/>
          <a:p>
            <a:pPr marL="1371600" marR="0" indent="-1143000">
              <a:lnSpc>
                <a:spcPct val="115000"/>
              </a:lnSpc>
              <a:spcBef>
                <a:spcPts val="0"/>
              </a:spcBef>
              <a:spcAft>
                <a:spcPts val="0"/>
              </a:spcAft>
              <a:buFont typeface="+mj-lt"/>
              <a:buAutoNum type="arabicPeriod" startAt="3"/>
            </a:pPr>
            <a:r>
              <a:rPr lang="en-US" sz="6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Lot pitched his tent toward </a:t>
            </a:r>
            <a:r>
              <a:rPr lang="en-US" sz="6600" b="1" u="sng" dirty="0" smtClean="0">
                <a:solidFill>
                  <a:srgbClr val="0070C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Sodom.</a:t>
            </a:r>
            <a:r>
              <a:rPr lang="en-US" sz="6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en-US" sz="8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122169884"/>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025014" y="145473"/>
            <a:ext cx="8141972"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Genesis 13:7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4247317"/>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7 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And there was strife between the herdsmen of Abram’s livestock and the herdsmen of Lot’s livestock. The Canaanites and the </a:t>
            </a:r>
            <a:r>
              <a:rPr lang="en-US" sz="5400" b="1" dirty="0" err="1" smtClean="0">
                <a:latin typeface="Arial Unicode MS" panose="020B0604020202020204" pitchFamily="34" charset="-128"/>
                <a:ea typeface="Arial Unicode MS" panose="020B0604020202020204" pitchFamily="34" charset="-128"/>
                <a:cs typeface="Arial Unicode MS" panose="020B0604020202020204" pitchFamily="34" charset="-128"/>
              </a:rPr>
              <a:t>Perizzites</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then dwelt in the land.</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943486683"/>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120502" y="2257191"/>
            <a:ext cx="11950995" cy="2355901"/>
          </a:xfrm>
          <a:prstGeom prst="rect">
            <a:avLst/>
          </a:prstGeom>
        </p:spPr>
        <p:txBody>
          <a:bodyPr wrap="square">
            <a:spAutoFit/>
          </a:bodyPr>
          <a:lstStyle/>
          <a:p>
            <a:pPr marL="1371600" marR="0" indent="-1143000">
              <a:lnSpc>
                <a:spcPct val="115000"/>
              </a:lnSpc>
              <a:spcBef>
                <a:spcPts val="0"/>
              </a:spcBef>
              <a:spcAft>
                <a:spcPts val="0"/>
              </a:spcAft>
              <a:buFont typeface="+mj-lt"/>
              <a:buAutoNum type="arabicPeriod" startAt="4"/>
            </a:pPr>
            <a:r>
              <a:rPr lang="en-US" sz="6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The parable of the Prodigal Son is found in Luke </a:t>
            </a:r>
            <a:r>
              <a:rPr lang="en-US" sz="6600" b="1" u="sng" dirty="0" smtClean="0">
                <a:solidFill>
                  <a:srgbClr val="0070C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15.</a:t>
            </a:r>
            <a:endParaRPr lang="en-US" sz="8000" dirty="0">
              <a:solidFill>
                <a:srgbClr val="0070C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273774281"/>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424964" y="145473"/>
            <a:ext cx="734207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15:28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2137066"/>
            <a:ext cx="11804073" cy="2585323"/>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28 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“But he was angry and would not go in. Therefore his father came out and pleaded with him. </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662719175"/>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120502" y="469950"/>
            <a:ext cx="11950995" cy="5932393"/>
          </a:xfrm>
          <a:prstGeom prst="rect">
            <a:avLst/>
          </a:prstGeom>
        </p:spPr>
        <p:txBody>
          <a:bodyPr wrap="square">
            <a:spAutoFit/>
          </a:bodyPr>
          <a:lstStyle/>
          <a:p>
            <a:pPr marL="1371600" marR="0" indent="-1143000">
              <a:lnSpc>
                <a:spcPct val="115000"/>
              </a:lnSpc>
              <a:spcBef>
                <a:spcPts val="0"/>
              </a:spcBef>
              <a:spcAft>
                <a:spcPts val="0"/>
              </a:spcAft>
              <a:buFont typeface="+mj-lt"/>
              <a:buAutoNum type="arabicPeriod" startAt="5"/>
            </a:pPr>
            <a:r>
              <a:rPr lang="en-US" sz="6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The older son in Luke 15 was very happy to see his younger brother return home. </a:t>
            </a:r>
          </a:p>
          <a:p>
            <a:pPr marL="228600" marR="0" algn="ctr">
              <a:lnSpc>
                <a:spcPct val="115000"/>
              </a:lnSpc>
              <a:spcBef>
                <a:spcPts val="0"/>
              </a:spcBef>
              <a:spcAft>
                <a:spcPts val="0"/>
              </a:spcAft>
            </a:pPr>
            <a:r>
              <a:rPr lang="en-US" sz="6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True or </a:t>
            </a:r>
            <a:r>
              <a:rPr lang="en-US" sz="6600" b="1" u="sng" dirty="0" smtClean="0">
                <a:solidFill>
                  <a:srgbClr val="0070C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False</a:t>
            </a:r>
            <a:r>
              <a:rPr lang="en-US" sz="6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en-US" sz="8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682542345"/>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120502" y="459557"/>
            <a:ext cx="11950995" cy="5932393"/>
          </a:xfrm>
          <a:prstGeom prst="rect">
            <a:avLst/>
          </a:prstGeom>
        </p:spPr>
        <p:txBody>
          <a:bodyPr wrap="square">
            <a:spAutoFit/>
          </a:bodyPr>
          <a:lstStyle/>
          <a:p>
            <a:pPr marL="1371600" marR="0" indent="-1143000">
              <a:lnSpc>
                <a:spcPct val="115000"/>
              </a:lnSpc>
              <a:spcBef>
                <a:spcPts val="0"/>
              </a:spcBef>
              <a:spcAft>
                <a:spcPts val="0"/>
              </a:spcAft>
              <a:buFont typeface="+mj-lt"/>
              <a:buAutoNum type="arabicPeriod" startAt="6"/>
            </a:pPr>
            <a:r>
              <a:rPr lang="en-US" sz="6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What scripture reference used during this message referred to singles in the family circle?</a:t>
            </a:r>
          </a:p>
          <a:p>
            <a:pPr marL="228600" marR="0" algn="ctr">
              <a:lnSpc>
                <a:spcPct val="115000"/>
              </a:lnSpc>
              <a:spcBef>
                <a:spcPts val="0"/>
              </a:spcBef>
              <a:spcAft>
                <a:spcPts val="0"/>
              </a:spcAft>
            </a:pPr>
            <a:r>
              <a:rPr lang="en-US" sz="6600" b="1" dirty="0" smtClean="0">
                <a:solidFill>
                  <a:srgbClr val="0070C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10:38-42 </a:t>
            </a:r>
            <a:endParaRPr lang="en-US" sz="8000" dirty="0">
              <a:solidFill>
                <a:srgbClr val="0070C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700573833"/>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618" y="145473"/>
            <a:ext cx="8566769"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10:38-39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513606"/>
            <a:ext cx="11804073" cy="4524315"/>
          </a:xfrm>
          <a:prstGeom prst="rect">
            <a:avLst/>
          </a:prstGeom>
          <a:noFill/>
        </p:spPr>
        <p:txBody>
          <a:bodyPr wrap="square" rtlCol="0">
            <a:spAutoFit/>
          </a:bodyPr>
          <a:lstStyle/>
          <a:p>
            <a:r>
              <a:rPr lang="en-US" sz="48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38 </a:t>
            </a:r>
            <a:r>
              <a:rPr lang="en-US" sz="4800" b="1" dirty="0" smtClean="0">
                <a:latin typeface="Arial Unicode MS" panose="020B0604020202020204" pitchFamily="34" charset="-128"/>
                <a:ea typeface="Arial Unicode MS" panose="020B0604020202020204" pitchFamily="34" charset="-128"/>
                <a:cs typeface="Arial Unicode MS" panose="020B0604020202020204" pitchFamily="34" charset="-128"/>
              </a:rPr>
              <a:t>Now it happened as they went that He entered a certain village; and a certain woman named Martha welcomed Him into her house. </a:t>
            </a:r>
            <a:r>
              <a:rPr lang="en-US" sz="48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39 </a:t>
            </a:r>
            <a:r>
              <a:rPr lang="en-US" sz="4800" b="1" dirty="0" smtClean="0">
                <a:latin typeface="Arial Unicode MS" panose="020B0604020202020204" pitchFamily="34" charset="-128"/>
                <a:ea typeface="Arial Unicode MS" panose="020B0604020202020204" pitchFamily="34" charset="-128"/>
                <a:cs typeface="Arial Unicode MS" panose="020B0604020202020204" pitchFamily="34" charset="-128"/>
              </a:rPr>
              <a:t>And she had a sister called Mary, who also sat at Jesus’ feet and heard His word.</a:t>
            </a:r>
            <a:endParaRPr lang="en-US" sz="4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904293926"/>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424965" y="145473"/>
            <a:ext cx="734207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10:40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513606"/>
            <a:ext cx="11804073" cy="4247317"/>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40 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But Martha was distracted with much serving, and she approached Him and said, “Lord, do You not care that my sister has left me to serve alone? Therefore tell her to help me.”</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784692271"/>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619" y="145473"/>
            <a:ext cx="8566769"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10:41-42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513606"/>
            <a:ext cx="11804073" cy="5078313"/>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41 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And Jesus answered and said to her, “Martha, Martha, you are worried and troubled about many things. </a:t>
            </a:r>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42 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But one thing is needed, and Mary has chosen that good part, which will not be taken away from her.”</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98254126"/>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120502" y="1083016"/>
            <a:ext cx="11950995" cy="4764381"/>
          </a:xfrm>
          <a:prstGeom prst="rect">
            <a:avLst/>
          </a:prstGeom>
        </p:spPr>
        <p:txBody>
          <a:bodyPr wrap="square">
            <a:spAutoFit/>
          </a:bodyPr>
          <a:lstStyle/>
          <a:p>
            <a:pPr marL="1371600" marR="0" indent="-1143000">
              <a:lnSpc>
                <a:spcPct val="115000"/>
              </a:lnSpc>
              <a:spcBef>
                <a:spcPts val="0"/>
              </a:spcBef>
              <a:spcAft>
                <a:spcPts val="0"/>
              </a:spcAft>
              <a:buFont typeface="+mj-lt"/>
              <a:buAutoNum type="arabicPeriod" startAt="7"/>
            </a:pPr>
            <a:r>
              <a:rPr lang="en-US" sz="6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6600" b="1" u="sng" dirty="0" smtClean="0">
                <a:solidFill>
                  <a:srgbClr val="0070C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Mary</a:t>
            </a:r>
            <a:r>
              <a:rPr lang="en-US" sz="6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 was upset with </a:t>
            </a:r>
            <a:r>
              <a:rPr lang="en-US" sz="6600" b="1" u="sng" dirty="0" smtClean="0">
                <a:solidFill>
                  <a:srgbClr val="0070C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Martha</a:t>
            </a:r>
            <a:r>
              <a:rPr lang="en-US" sz="6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 for refusing to help her because she wanted to spend time with Jesus. </a:t>
            </a:r>
            <a:endParaRPr lang="en-US" sz="8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957777379"/>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120502" y="1633739"/>
            <a:ext cx="11950995" cy="3596369"/>
          </a:xfrm>
          <a:prstGeom prst="rect">
            <a:avLst/>
          </a:prstGeom>
        </p:spPr>
        <p:txBody>
          <a:bodyPr wrap="square">
            <a:spAutoFit/>
          </a:bodyPr>
          <a:lstStyle/>
          <a:p>
            <a:pPr marL="1371600" marR="0" indent="-1143000">
              <a:lnSpc>
                <a:spcPct val="115000"/>
              </a:lnSpc>
              <a:spcBef>
                <a:spcPts val="0"/>
              </a:spcBef>
              <a:spcAft>
                <a:spcPts val="0"/>
              </a:spcAft>
              <a:buFont typeface="+mj-lt"/>
              <a:buAutoNum type="arabicPeriod" startAt="8"/>
            </a:pPr>
            <a:r>
              <a:rPr lang="en-US" sz="6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Jesus supported Mary’s position.  </a:t>
            </a:r>
          </a:p>
          <a:p>
            <a:pPr marL="228600" marR="0" algn="ctr">
              <a:lnSpc>
                <a:spcPct val="115000"/>
              </a:lnSpc>
              <a:spcBef>
                <a:spcPts val="0"/>
              </a:spcBef>
              <a:spcAft>
                <a:spcPts val="0"/>
              </a:spcAft>
            </a:pPr>
            <a:r>
              <a:rPr lang="en-US" sz="6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True or </a:t>
            </a:r>
            <a:r>
              <a:rPr lang="en-US" sz="6600" b="1" u="sng" dirty="0" smtClean="0">
                <a:solidFill>
                  <a:srgbClr val="0070C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False</a:t>
            </a:r>
            <a:r>
              <a:rPr lang="en-US" sz="6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en-US" sz="8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704604328"/>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789377" y="145473"/>
            <a:ext cx="861325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Genesis 45:25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2137064"/>
            <a:ext cx="11804073" cy="2585323"/>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25 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Then they went up out of Egypt, and came to the land of Canaan to Jacob their father.</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596661671"/>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025014" y="145473"/>
            <a:ext cx="8141972"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Genesis 13:8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3416320"/>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8 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So Abram said to Lot, “Please let there be no strife between you and me, and between my herdsmen and your herdsmen; for we </a:t>
            </a:r>
            <a:r>
              <a:rPr lang="en-US" sz="5400" b="1" i="1" dirty="0" smtClean="0">
                <a:latin typeface="Arial Unicode MS" panose="020B0604020202020204" pitchFamily="34" charset="-128"/>
                <a:ea typeface="Arial Unicode MS" panose="020B0604020202020204" pitchFamily="34" charset="-128"/>
                <a:cs typeface="Arial Unicode MS" panose="020B0604020202020204" pitchFamily="34" charset="-128"/>
              </a:rPr>
              <a:t>are</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brethren.</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990812702"/>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789377" y="145473"/>
            <a:ext cx="861325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Genesis 45:26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513606"/>
            <a:ext cx="11804073" cy="4247317"/>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26 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And they told him, saying, “Joseph </a:t>
            </a:r>
            <a:r>
              <a:rPr lang="en-US" sz="5400" b="1" i="1" dirty="0" smtClean="0">
                <a:latin typeface="Arial Unicode MS" panose="020B0604020202020204" pitchFamily="34" charset="-128"/>
                <a:ea typeface="Arial Unicode MS" panose="020B0604020202020204" pitchFamily="34" charset="-128"/>
                <a:cs typeface="Arial Unicode MS" panose="020B0604020202020204" pitchFamily="34" charset="-128"/>
              </a:rPr>
              <a:t>is</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still alive, and he </a:t>
            </a:r>
            <a:r>
              <a:rPr lang="en-US" sz="5400" b="1" i="1" dirty="0" smtClean="0">
                <a:latin typeface="Arial Unicode MS" panose="020B0604020202020204" pitchFamily="34" charset="-128"/>
                <a:ea typeface="Arial Unicode MS" panose="020B0604020202020204" pitchFamily="34" charset="-128"/>
                <a:cs typeface="Arial Unicode MS" panose="020B0604020202020204" pitchFamily="34" charset="-128"/>
              </a:rPr>
              <a:t>is</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governor over all the land of Egypt.” And Jacob’s heart stood still, because he did not believe them. </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74700607"/>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789377" y="145473"/>
            <a:ext cx="861325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Genesis 45:27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513606"/>
            <a:ext cx="11804073" cy="4247317"/>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27 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But when they told him all the words which Joseph had said to them, and when he saw the carts which Joseph had sent to carry him, the spirit of Jacob their father revived.</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848678789"/>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789377" y="145473"/>
            <a:ext cx="861325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Genesis 45:28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2137064"/>
            <a:ext cx="11804073" cy="2585323"/>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28 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Then Israel said, “</a:t>
            </a:r>
            <a:r>
              <a:rPr lang="en-US" sz="5400" b="1" i="1" dirty="0" smtClean="0">
                <a:latin typeface="Arial Unicode MS" panose="020B0604020202020204" pitchFamily="34" charset="-128"/>
                <a:ea typeface="Arial Unicode MS" panose="020B0604020202020204" pitchFamily="34" charset="-128"/>
                <a:cs typeface="Arial Unicode MS" panose="020B0604020202020204" pitchFamily="34" charset="-128"/>
              </a:rPr>
              <a:t>It is</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enough. Joseph my son </a:t>
            </a:r>
            <a:r>
              <a:rPr lang="en-US" sz="5400" b="1" i="1" dirty="0" smtClean="0">
                <a:latin typeface="Arial Unicode MS" panose="020B0604020202020204" pitchFamily="34" charset="-128"/>
                <a:ea typeface="Arial Unicode MS" panose="020B0604020202020204" pitchFamily="34" charset="-128"/>
                <a:cs typeface="Arial Unicode MS" panose="020B0604020202020204" pitchFamily="34" charset="-128"/>
              </a:rPr>
              <a:t>is</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still alive. I will go and see him before I die.”</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534680658"/>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120502" y="1083016"/>
            <a:ext cx="11950995" cy="4764381"/>
          </a:xfrm>
          <a:prstGeom prst="rect">
            <a:avLst/>
          </a:prstGeom>
        </p:spPr>
        <p:txBody>
          <a:bodyPr wrap="square">
            <a:spAutoFit/>
          </a:bodyPr>
          <a:lstStyle/>
          <a:p>
            <a:pPr marL="1371600" marR="0" indent="-1143000">
              <a:lnSpc>
                <a:spcPct val="115000"/>
              </a:lnSpc>
              <a:spcBef>
                <a:spcPts val="0"/>
              </a:spcBef>
              <a:spcAft>
                <a:spcPts val="0"/>
              </a:spcAft>
              <a:buFont typeface="+mj-lt"/>
              <a:buAutoNum type="arabicPeriod" startAt="9"/>
            </a:pPr>
            <a:r>
              <a:rPr lang="en-US" sz="6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Joseph was filled with joy to be reunited with his father so he placed him in the </a:t>
            </a:r>
            <a:r>
              <a:rPr lang="en-US" sz="6600" b="1" u="sng" dirty="0" smtClean="0">
                <a:solidFill>
                  <a:srgbClr val="0070C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best</a:t>
            </a:r>
            <a:r>
              <a:rPr lang="en-US" sz="6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 land. </a:t>
            </a:r>
            <a:endParaRPr lang="en-US" sz="8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967293726"/>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120502" y="1623348"/>
            <a:ext cx="11950995" cy="3596369"/>
          </a:xfrm>
          <a:prstGeom prst="rect">
            <a:avLst/>
          </a:prstGeom>
        </p:spPr>
        <p:txBody>
          <a:bodyPr wrap="square">
            <a:spAutoFit/>
          </a:bodyPr>
          <a:lstStyle/>
          <a:p>
            <a:pPr marL="1371600" marR="0" indent="-1143000">
              <a:lnSpc>
                <a:spcPct val="115000"/>
              </a:lnSpc>
              <a:spcBef>
                <a:spcPts val="0"/>
              </a:spcBef>
              <a:spcAft>
                <a:spcPts val="0"/>
              </a:spcAft>
              <a:buFont typeface="+mj-lt"/>
              <a:buAutoNum type="arabicPeriod" startAt="10"/>
            </a:pPr>
            <a:r>
              <a:rPr lang="en-US" sz="6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 Joseph also gave his </a:t>
            </a:r>
            <a:r>
              <a:rPr lang="en-US" sz="6600" b="1" u="sng" dirty="0" smtClean="0">
                <a:solidFill>
                  <a:srgbClr val="0070C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brothers</a:t>
            </a:r>
            <a:r>
              <a:rPr lang="en-US" sz="6600" b="1"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 a place to call home. </a:t>
            </a:r>
            <a:endParaRPr lang="en-US" sz="80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84154776"/>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6386805"/>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23432" y="2708567"/>
            <a:ext cx="11545148" cy="1446550"/>
          </a:xfrm>
          <a:prstGeom prst="rect">
            <a:avLst/>
          </a:prstGeom>
          <a:noFill/>
        </p:spPr>
        <p:txBody>
          <a:bodyPr wrap="none" rtlCol="0">
            <a:spAutoFit/>
          </a:bodyPr>
          <a:lstStyle/>
          <a:p>
            <a:pPr algn="ctr"/>
            <a:r>
              <a:rPr lang="en-US" sz="8800" b="1" dirty="0" smtClean="0">
                <a:solidFill>
                  <a:srgbClr val="FF000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EXTRA SCRIPTURES</a:t>
            </a:r>
          </a:p>
        </p:txBody>
      </p:sp>
    </p:spTree>
    <p:extLst>
      <p:ext uri="{BB962C8B-B14F-4D97-AF65-F5344CB8AC3E}">
        <p14:creationId xmlns:p14="http://schemas.microsoft.com/office/powerpoint/2010/main" val="2718006757"/>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648312" y="145473"/>
            <a:ext cx="889538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Genesis 47:7-8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513606"/>
            <a:ext cx="11804073" cy="4247317"/>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7 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Then Joseph brought in his father Jacob and set him before Pharaoh; and Jacob blessed Pharaoh. </a:t>
            </a:r>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8 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Pharaoh said to Jacob, “How old </a:t>
            </a:r>
            <a:r>
              <a:rPr lang="en-US" sz="5400" b="1" i="1" dirty="0" smtClean="0">
                <a:latin typeface="Arial Unicode MS" panose="020B0604020202020204" pitchFamily="34" charset="-128"/>
                <a:ea typeface="Arial Unicode MS" panose="020B0604020202020204" pitchFamily="34" charset="-128"/>
                <a:cs typeface="Arial Unicode MS" panose="020B0604020202020204" pitchFamily="34" charset="-128"/>
              </a:rPr>
              <a:t>are</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you?”</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168613285"/>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025018" y="145473"/>
            <a:ext cx="8141972"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Genesis 47:9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461651"/>
            <a:ext cx="11804073" cy="5262979"/>
          </a:xfrm>
          <a:prstGeom prst="rect">
            <a:avLst/>
          </a:prstGeom>
          <a:noFill/>
        </p:spPr>
        <p:txBody>
          <a:bodyPr wrap="square" rtlCol="0">
            <a:spAutoFit/>
          </a:bodyPr>
          <a:lstStyle/>
          <a:p>
            <a:r>
              <a:rPr lang="en-US" sz="48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9 </a:t>
            </a:r>
            <a:r>
              <a:rPr lang="en-US" sz="4800" b="1" dirty="0" smtClean="0">
                <a:latin typeface="Arial Unicode MS" panose="020B0604020202020204" pitchFamily="34" charset="-128"/>
                <a:ea typeface="Arial Unicode MS" panose="020B0604020202020204" pitchFamily="34" charset="-128"/>
                <a:cs typeface="Arial Unicode MS" panose="020B0604020202020204" pitchFamily="34" charset="-128"/>
              </a:rPr>
              <a:t>And Jacob said to Pharaoh, “The days of the years of my pilgrimage </a:t>
            </a:r>
            <a:r>
              <a:rPr lang="en-US" sz="4800" b="1" i="1" dirty="0" smtClean="0">
                <a:latin typeface="Arial Unicode MS" panose="020B0604020202020204" pitchFamily="34" charset="-128"/>
                <a:ea typeface="Arial Unicode MS" panose="020B0604020202020204" pitchFamily="34" charset="-128"/>
                <a:cs typeface="Arial Unicode MS" panose="020B0604020202020204" pitchFamily="34" charset="-128"/>
              </a:rPr>
              <a:t>are</a:t>
            </a:r>
            <a:r>
              <a:rPr lang="en-US" sz="4800" b="1" dirty="0" smtClean="0">
                <a:latin typeface="Arial Unicode MS" panose="020B0604020202020204" pitchFamily="34" charset="-128"/>
                <a:ea typeface="Arial Unicode MS" panose="020B0604020202020204" pitchFamily="34" charset="-128"/>
                <a:cs typeface="Arial Unicode MS" panose="020B0604020202020204" pitchFamily="34" charset="-128"/>
              </a:rPr>
              <a:t> one hundred and thirty years; few and evil have been the days of the years of my life, and they have not attained to the days of the years of the life of my fathers in the days of their pilgrimage.”</a:t>
            </a:r>
            <a:endParaRPr lang="en-US" sz="4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372363726"/>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789377" y="145473"/>
            <a:ext cx="861325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Genesis 47:10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461651"/>
            <a:ext cx="11804073" cy="1754326"/>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10 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So Jacob blessed Pharaoh, and went out from before Pharaoh.</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527898946"/>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025014" y="145473"/>
            <a:ext cx="8141972"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Genesis 13:9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4247317"/>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9 </a:t>
            </a:r>
            <a:r>
              <a:rPr lang="en-US" sz="5400" b="1" i="1" dirty="0" smtClean="0">
                <a:latin typeface="Arial Unicode MS" panose="020B0604020202020204" pitchFamily="34" charset="-128"/>
                <a:ea typeface="Arial Unicode MS" panose="020B0604020202020204" pitchFamily="34" charset="-128"/>
                <a:cs typeface="Arial Unicode MS" panose="020B0604020202020204" pitchFamily="34" charset="-128"/>
              </a:rPr>
              <a:t>Is</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not the whole land before you? Please separate from me. If </a:t>
            </a:r>
            <a:r>
              <a:rPr lang="en-US" sz="5400" b="1" i="1" dirty="0" smtClean="0">
                <a:latin typeface="Arial Unicode MS" panose="020B0604020202020204" pitchFamily="34" charset="-128"/>
                <a:ea typeface="Arial Unicode MS" panose="020B0604020202020204" pitchFamily="34" charset="-128"/>
                <a:cs typeface="Arial Unicode MS" panose="020B0604020202020204" pitchFamily="34" charset="-128"/>
              </a:rPr>
              <a:t>you take</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the left, then I will go to the right; or, if </a:t>
            </a:r>
            <a:r>
              <a:rPr lang="en-US" sz="5400" b="1" i="1" dirty="0" smtClean="0">
                <a:latin typeface="Arial Unicode MS" panose="020B0604020202020204" pitchFamily="34" charset="-128"/>
                <a:ea typeface="Arial Unicode MS" panose="020B0604020202020204" pitchFamily="34" charset="-128"/>
                <a:cs typeface="Arial Unicode MS" panose="020B0604020202020204" pitchFamily="34" charset="-128"/>
              </a:rPr>
              <a:t>you go</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to the right, then I will go to the left.”</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533898239"/>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789377" y="145473"/>
            <a:ext cx="861325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Genesis 47:11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461651"/>
            <a:ext cx="11804073" cy="5078313"/>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11 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And Joseph situated his father and his brothers, and gave them a possession in the land of Egypt, in the best of the land, in the land of Rameses, as Pharaoh had commanded.</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744078442"/>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789377" y="145473"/>
            <a:ext cx="861325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Genesis 47:12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461651"/>
            <a:ext cx="11804073" cy="3416320"/>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12 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Then Joseph provided his father, his brothers, and all his father’s household with bread, according to the number in </a:t>
            </a:r>
            <a:r>
              <a:rPr lang="en-US" sz="5400" b="1" i="1" dirty="0" smtClean="0">
                <a:latin typeface="Arial Unicode MS" panose="020B0604020202020204" pitchFamily="34" charset="-128"/>
                <a:ea typeface="Arial Unicode MS" panose="020B0604020202020204" pitchFamily="34" charset="-128"/>
                <a:cs typeface="Arial Unicode MS" panose="020B0604020202020204" pitchFamily="34" charset="-128"/>
              </a:rPr>
              <a:t>their</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families.</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019302161"/>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6379934"/>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83905" y="145473"/>
            <a:ext cx="7624202"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15:12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711035"/>
            <a:ext cx="11804073" cy="3416320"/>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12 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And the younger of them said to </a:t>
            </a:r>
            <a:r>
              <a:rPr lang="en-US" sz="5400" b="1" i="1" dirty="0" smtClean="0">
                <a:latin typeface="Arial Unicode MS" panose="020B0604020202020204" pitchFamily="34" charset="-128"/>
                <a:ea typeface="Arial Unicode MS" panose="020B0604020202020204" pitchFamily="34" charset="-128"/>
                <a:cs typeface="Arial Unicode MS" panose="020B0604020202020204" pitchFamily="34" charset="-128"/>
              </a:rPr>
              <a:t>his</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father, ‘Father, give me the portion of goods that falls </a:t>
            </a:r>
            <a:r>
              <a:rPr lang="en-US" sz="5400" b="1" i="1" dirty="0" smtClean="0">
                <a:latin typeface="Arial Unicode MS" panose="020B0604020202020204" pitchFamily="34" charset="-128"/>
                <a:ea typeface="Arial Unicode MS" panose="020B0604020202020204" pitchFamily="34" charset="-128"/>
                <a:cs typeface="Arial Unicode MS" panose="020B0604020202020204" pitchFamily="34" charset="-128"/>
              </a:rPr>
              <a:t>to me.</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So he divided to them </a:t>
            </a:r>
            <a:r>
              <a:rPr lang="en-US" sz="5400" b="1" i="1" dirty="0" smtClean="0">
                <a:latin typeface="Arial Unicode MS" panose="020B0604020202020204" pitchFamily="34" charset="-128"/>
                <a:ea typeface="Arial Unicode MS" panose="020B0604020202020204" pitchFamily="34" charset="-128"/>
                <a:cs typeface="Arial Unicode MS" panose="020B0604020202020204" pitchFamily="34" charset="-128"/>
              </a:rPr>
              <a:t>his</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livelihood. </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814184781"/>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424969" y="145473"/>
            <a:ext cx="734207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15:13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305786"/>
            <a:ext cx="11804073" cy="4247317"/>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13 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And not many days after, the younger son gathered all together, journeyed to a far country, and there wasted his possessions with prodigal living.</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221925420"/>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424969" y="145473"/>
            <a:ext cx="734207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15:14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2147456"/>
            <a:ext cx="11804073" cy="2585323"/>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14 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But when he had spent all, there arose a severe famine in that land, and he began to be in want. </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662016963"/>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623" y="145473"/>
            <a:ext cx="8566769"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15:15-16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461653"/>
            <a:ext cx="11804073" cy="5078313"/>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15 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Then he went and joined himself to a citizen of that country, and he sent him into his fields to feed swine. </a:t>
            </a:r>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16 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And he would gladly have filled his stomach with the pods that the swine ate, and no one gave him </a:t>
            </a:r>
            <a:r>
              <a:rPr lang="en-US" sz="5400" b="1" i="1" dirty="0" smtClean="0">
                <a:latin typeface="Arial Unicode MS" panose="020B0604020202020204" pitchFamily="34" charset="-128"/>
                <a:ea typeface="Arial Unicode MS" panose="020B0604020202020204" pitchFamily="34" charset="-128"/>
                <a:cs typeface="Arial Unicode MS" panose="020B0604020202020204" pitchFamily="34" charset="-128"/>
              </a:rPr>
              <a:t>anything.</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790467931"/>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424970" y="145473"/>
            <a:ext cx="734207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15:17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711037"/>
            <a:ext cx="11804073" cy="3416320"/>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17 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“But when he came to himself, he said, ‘How many of my father’s hired servants have bread enough and to spare, and I perish with hunger! </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437959954"/>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424970" y="145473"/>
            <a:ext cx="734207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15:18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2137068"/>
            <a:ext cx="11804073" cy="2585323"/>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18 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I will arise and go to my father, and will say to him, “Father, I have sinned against heaven and before you,</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4179475966"/>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424970" y="145473"/>
            <a:ext cx="734207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15:19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2137068"/>
            <a:ext cx="11804073" cy="2585323"/>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19 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and I am no longer worthy to be called your son. Make me like one of your hired servants.”’</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201384517"/>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789373" y="145473"/>
            <a:ext cx="861325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Genesis 13:10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5078313"/>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10 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And Lot lifted his eyes and saw all the plain of Jordan, that it </a:t>
            </a:r>
            <a:r>
              <a:rPr lang="en-US" sz="5400" b="1" i="1" dirty="0" smtClean="0">
                <a:latin typeface="Arial Unicode MS" panose="020B0604020202020204" pitchFamily="34" charset="-128"/>
                <a:ea typeface="Arial Unicode MS" panose="020B0604020202020204" pitchFamily="34" charset="-128"/>
                <a:cs typeface="Arial Unicode MS" panose="020B0604020202020204" pitchFamily="34" charset="-128"/>
              </a:rPr>
              <a:t>was</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well watered everywhere (before the </a:t>
            </a:r>
            <a:r>
              <a:rPr lang="en-US" sz="5400" b="1" cap="small"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Lord</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destroyed Sodom and Gomorrah) like the garden of the </a:t>
            </a:r>
            <a:r>
              <a:rPr lang="en-US" sz="5400" b="1" cap="small" dirty="0" smtClean="0">
                <a:effectLst/>
                <a:latin typeface="Arial Unicode MS" panose="020B0604020202020204" pitchFamily="34" charset="-128"/>
                <a:ea typeface="Arial Unicode MS" panose="020B0604020202020204" pitchFamily="34" charset="-128"/>
                <a:cs typeface="Arial Unicode MS" panose="020B0604020202020204" pitchFamily="34" charset="-128"/>
              </a:rPr>
              <a:t>Lord</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like the land of Egypt as you go toward </a:t>
            </a:r>
            <a:r>
              <a:rPr lang="en-US" sz="5400" b="1" dirty="0" err="1" smtClean="0">
                <a:latin typeface="Arial Unicode MS" panose="020B0604020202020204" pitchFamily="34" charset="-128"/>
                <a:ea typeface="Arial Unicode MS" panose="020B0604020202020204" pitchFamily="34" charset="-128"/>
                <a:cs typeface="Arial Unicode MS" panose="020B0604020202020204" pitchFamily="34" charset="-128"/>
              </a:rPr>
              <a:t>Zoar</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889535938"/>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424970" y="145473"/>
            <a:ext cx="734207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15:20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607128"/>
            <a:ext cx="11804073" cy="4247317"/>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20 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“And he arose and came to his father. But when he was still a great way off, his father saw him and had compassion, and ran and fell on his neck and kissed him.</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80068184"/>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424970" y="145473"/>
            <a:ext cx="734207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15:21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607128"/>
            <a:ext cx="11804073" cy="3416320"/>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21 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And the son said to him, ‘Father, I have sinned against heaven and in your sight, and am no longer worthy to be called your son.’</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4082364577"/>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624" y="145473"/>
            <a:ext cx="8566769"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15:22-23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607128"/>
            <a:ext cx="11804073" cy="5078313"/>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22 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“But the father said to his servants, ‘Bring out the best robe and put </a:t>
            </a:r>
            <a:r>
              <a:rPr lang="en-US" sz="5400" b="1" i="1" dirty="0" smtClean="0">
                <a:latin typeface="Arial Unicode MS" panose="020B0604020202020204" pitchFamily="34" charset="-128"/>
                <a:ea typeface="Arial Unicode MS" panose="020B0604020202020204" pitchFamily="34" charset="-128"/>
                <a:cs typeface="Arial Unicode MS" panose="020B0604020202020204" pitchFamily="34" charset="-128"/>
              </a:rPr>
              <a:t>it</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on him, and put a ring on his hand and sandals on </a:t>
            </a:r>
            <a:r>
              <a:rPr lang="en-US" sz="5400" b="1" i="1" dirty="0" smtClean="0">
                <a:latin typeface="Arial Unicode MS" panose="020B0604020202020204" pitchFamily="34" charset="-128"/>
                <a:ea typeface="Arial Unicode MS" panose="020B0604020202020204" pitchFamily="34" charset="-128"/>
                <a:cs typeface="Arial Unicode MS" panose="020B0604020202020204" pitchFamily="34" charset="-128"/>
              </a:rPr>
              <a:t>his</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feet. </a:t>
            </a:r>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23 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And bring the fatted calf here and kill </a:t>
            </a:r>
            <a:r>
              <a:rPr lang="en-US" sz="5400" b="1" i="1" dirty="0" smtClean="0">
                <a:latin typeface="Arial Unicode MS" panose="020B0604020202020204" pitchFamily="34" charset="-128"/>
                <a:ea typeface="Arial Unicode MS" panose="020B0604020202020204" pitchFamily="34" charset="-128"/>
                <a:cs typeface="Arial Unicode MS" panose="020B0604020202020204" pitchFamily="34" charset="-128"/>
              </a:rPr>
              <a:t>it,</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and let us eat and be merry;</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980785899"/>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424971" y="145473"/>
            <a:ext cx="734207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15:24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2126678"/>
            <a:ext cx="11804073" cy="2585323"/>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24 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for this my son was dead and is alive again; he was lost and is found.’ And they began to be merry.</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574565693"/>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625" y="145473"/>
            <a:ext cx="8566769"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15:25-26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648692"/>
            <a:ext cx="11804073" cy="4247317"/>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25 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“Now his older son was in the field. And as he came and drew near to the house, he heard music and dancing. </a:t>
            </a:r>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26 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So he called one of the servants and asked what these things meant. </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615621341"/>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424972" y="145473"/>
            <a:ext cx="734207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15:27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731820"/>
            <a:ext cx="11804073" cy="3416320"/>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27 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And he said to him, ‘Your brother has come, and because he has received him safe and sound, your father has killed the fatted calf.’</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622165991"/>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424972" y="145473"/>
            <a:ext cx="734207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15:28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2157851"/>
            <a:ext cx="11804073" cy="2585323"/>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28 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“But he was angry and would not go in. Therefore his father came out and pleaded with him.</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833967963"/>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424972" y="145473"/>
            <a:ext cx="734207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15:29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524005"/>
            <a:ext cx="11804073" cy="4524315"/>
          </a:xfrm>
          <a:prstGeom prst="rect">
            <a:avLst/>
          </a:prstGeom>
          <a:noFill/>
        </p:spPr>
        <p:txBody>
          <a:bodyPr wrap="square" rtlCol="0">
            <a:spAutoFit/>
          </a:bodyPr>
          <a:lstStyle/>
          <a:p>
            <a:r>
              <a:rPr lang="en-US" sz="48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29 </a:t>
            </a:r>
            <a:r>
              <a:rPr lang="en-US" sz="4800" b="1" dirty="0" smtClean="0">
                <a:latin typeface="Arial Unicode MS" panose="020B0604020202020204" pitchFamily="34" charset="-128"/>
                <a:ea typeface="Arial Unicode MS" panose="020B0604020202020204" pitchFamily="34" charset="-128"/>
                <a:cs typeface="Arial Unicode MS" panose="020B0604020202020204" pitchFamily="34" charset="-128"/>
              </a:rPr>
              <a:t>So he answered and said to </a:t>
            </a:r>
            <a:r>
              <a:rPr lang="en-US" sz="4800" b="1" i="1" dirty="0" smtClean="0">
                <a:latin typeface="Arial Unicode MS" panose="020B0604020202020204" pitchFamily="34" charset="-128"/>
                <a:ea typeface="Arial Unicode MS" panose="020B0604020202020204" pitchFamily="34" charset="-128"/>
                <a:cs typeface="Arial Unicode MS" panose="020B0604020202020204" pitchFamily="34" charset="-128"/>
              </a:rPr>
              <a:t>his</a:t>
            </a:r>
            <a:r>
              <a:rPr lang="en-US" sz="4800" b="1" dirty="0" smtClean="0">
                <a:latin typeface="Arial Unicode MS" panose="020B0604020202020204" pitchFamily="34" charset="-128"/>
                <a:ea typeface="Arial Unicode MS" panose="020B0604020202020204" pitchFamily="34" charset="-128"/>
                <a:cs typeface="Arial Unicode MS" panose="020B0604020202020204" pitchFamily="34" charset="-128"/>
              </a:rPr>
              <a:t> father, ‘Lo, these many years I have been serving you; I never transgressed your commandment at any time; and yet you never gave me a young goat, that I might make merry with my friends.</a:t>
            </a:r>
            <a:endParaRPr lang="en-US" sz="4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712308807"/>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424972" y="145473"/>
            <a:ext cx="734207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15:30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731825"/>
            <a:ext cx="11804073" cy="3416320"/>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30 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But as soon as this son of yours came, who has devoured your livelihood with harlots, you killed the fatted calf for him.’</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231518128"/>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424972" y="145473"/>
            <a:ext cx="734207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15:31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2157856"/>
            <a:ext cx="11804073" cy="2585323"/>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31 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“And he said to him, ‘Son, you are always with me, and all that I have is yours.</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4197694278"/>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789373" y="145473"/>
            <a:ext cx="861325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Genesis 13:11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3416320"/>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11 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Then Lot chose for himself all the plain of Jordan, and Lot journeyed east. And they separated from each other.</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859902645"/>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424972" y="145473"/>
            <a:ext cx="734207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15:32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6644" y="1783780"/>
            <a:ext cx="11804073" cy="3416320"/>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32 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It was right that we should make merry and be glad, for your brother was dead and is alive again, and was lost and is found.’”</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805071965"/>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1148074"/>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7195" y="1711383"/>
            <a:ext cx="11969944" cy="3416320"/>
          </a:xfrm>
          <a:prstGeom prst="rect">
            <a:avLst/>
          </a:prstGeom>
          <a:noFill/>
        </p:spPr>
        <p:txBody>
          <a:bodyPr wrap="none" rtlCol="0">
            <a:spAutoFit/>
          </a:bodyPr>
          <a:lstStyle/>
          <a:p>
            <a:pPr algn="ctr"/>
            <a:r>
              <a:rPr lang="en-US" sz="7200" b="1" dirty="0" smtClean="0">
                <a:solidFill>
                  <a:schemeClr val="accent1">
                    <a:lumMod val="50000"/>
                  </a:schemeClr>
                </a:solidFill>
                <a:effectLst>
                  <a:outerShdw blurRad="38100" dist="38100" dir="2700000" algn="tl">
                    <a:srgbClr val="000000">
                      <a:alpha val="43137"/>
                    </a:srgbClr>
                  </a:outerShdw>
                </a:effectLst>
                <a:latin typeface="AR BERKLEY" panose="02000000000000000000" pitchFamily="2" charset="0"/>
              </a:rPr>
              <a:t>The Power of the Holy Spirit</a:t>
            </a:r>
          </a:p>
          <a:p>
            <a:pPr algn="ctr"/>
            <a:r>
              <a:rPr lang="en-US" sz="7200" b="1" dirty="0" smtClean="0">
                <a:solidFill>
                  <a:schemeClr val="accent1">
                    <a:lumMod val="50000"/>
                  </a:schemeClr>
                </a:solidFill>
                <a:effectLst>
                  <a:outerShdw blurRad="38100" dist="38100" dir="2700000" algn="tl">
                    <a:srgbClr val="000000">
                      <a:alpha val="43137"/>
                    </a:srgbClr>
                  </a:outerShdw>
                </a:effectLst>
                <a:latin typeface="AR BERKLEY" panose="02000000000000000000" pitchFamily="2" charset="0"/>
              </a:rPr>
              <a:t>and</a:t>
            </a:r>
          </a:p>
          <a:p>
            <a:pPr algn="ctr"/>
            <a:r>
              <a:rPr lang="en-US" sz="7200" b="1" dirty="0" smtClean="0">
                <a:solidFill>
                  <a:schemeClr val="accent1">
                    <a:lumMod val="50000"/>
                  </a:schemeClr>
                </a:solidFill>
                <a:effectLst>
                  <a:outerShdw blurRad="38100" dist="38100" dir="2700000" algn="tl">
                    <a:srgbClr val="000000">
                      <a:alpha val="43137"/>
                    </a:srgbClr>
                  </a:outerShdw>
                </a:effectLst>
                <a:latin typeface="AR BERKLEY" panose="02000000000000000000" pitchFamily="2" charset="0"/>
              </a:rPr>
              <a:t>the Extended Family</a:t>
            </a:r>
            <a:endParaRPr lang="en-US" sz="7200" b="1" dirty="0">
              <a:solidFill>
                <a:schemeClr val="accent1">
                  <a:lumMod val="50000"/>
                </a:schemeClr>
              </a:solidFill>
              <a:effectLst>
                <a:outerShdw blurRad="38100" dist="38100" dir="2700000" algn="tl">
                  <a:srgbClr val="000000">
                    <a:alpha val="43137"/>
                  </a:srgbClr>
                </a:outerShdw>
              </a:effectLst>
              <a:latin typeface="AR BERKLEY" panose="02000000000000000000" pitchFamily="2"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789373" y="145473"/>
            <a:ext cx="8613255"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Genesis 13:12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3416320"/>
          </a:xfrm>
          <a:prstGeom prst="rect">
            <a:avLst/>
          </a:prstGeom>
          <a:noFill/>
        </p:spPr>
        <p:txBody>
          <a:bodyPr wrap="square" rtlCol="0">
            <a:spAutoFit/>
          </a:bodyPr>
          <a:lstStyle/>
          <a:p>
            <a:r>
              <a:rPr lang="en-US" sz="54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12 </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Abram dwelt in the land of Canaan, and Lot dwelt in the cities of the plain and pitched </a:t>
            </a:r>
            <a:r>
              <a:rPr lang="en-US" sz="5400" b="1" i="1" dirty="0" smtClean="0">
                <a:latin typeface="Arial Unicode MS" panose="020B0604020202020204" pitchFamily="34" charset="-128"/>
                <a:ea typeface="Arial Unicode MS" panose="020B0604020202020204" pitchFamily="34" charset="-128"/>
                <a:cs typeface="Arial Unicode MS" panose="020B0604020202020204" pitchFamily="34" charset="-128"/>
              </a:rPr>
              <a:t>his</a:t>
            </a:r>
            <a:r>
              <a:rPr lang="en-US" sz="5400" b="1" dirty="0" smtClean="0">
                <a:latin typeface="Arial Unicode MS" panose="020B0604020202020204" pitchFamily="34" charset="-128"/>
                <a:ea typeface="Arial Unicode MS" panose="020B0604020202020204" pitchFamily="34" charset="-128"/>
                <a:cs typeface="Arial Unicode MS" panose="020B0604020202020204" pitchFamily="34" charset="-128"/>
              </a:rPr>
              <a:t> tent even as far as Sodom. </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4087873851"/>
      </p:ext>
    </p:extLst>
  </p:cSld>
  <p:clrMapOvr>
    <a:masterClrMapping/>
  </p:clrMapOvr>
  <mc:AlternateContent xmlns:mc="http://schemas.openxmlformats.org/markup-compatibility/2006">
    <mc:Choice xmlns:p14="http://schemas.microsoft.com/office/powerpoint/2010/main" Requires="p14">
      <p:transition spd="slow" p14:dur="2000" advClick="0" advTm="86399000"/>
    </mc:Choice>
    <mc:Fallback>
      <p:transition spd="slow" advClick="0" advTm="86399000"/>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916</TotalTime>
  <Words>546</Words>
  <Application>Microsoft Office PowerPoint</Application>
  <PresentationFormat>Widescreen</PresentationFormat>
  <Paragraphs>149</Paragraphs>
  <Slides>82</Slides>
  <Notes>0</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82</vt:i4>
      </vt:variant>
    </vt:vector>
  </HeadingPairs>
  <TitlesOfParts>
    <vt:vector size="91" baseType="lpstr">
      <vt:lpstr>Arial Unicode MS</vt:lpstr>
      <vt:lpstr>MS PGothic</vt:lpstr>
      <vt:lpstr>AR BERKLEY</vt:lpstr>
      <vt:lpstr>Arial</vt:lpstr>
      <vt:lpstr>Calibri</vt:lpstr>
      <vt:lpstr>1_Office Theme</vt:lpstr>
      <vt:lpstr>2_Office Theme</vt:lpstr>
      <vt:lpstr>3_Office Theme</vt:lpstr>
      <vt:lpstr>4_Office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15</cp:revision>
  <dcterms:created xsi:type="dcterms:W3CDTF">2015-05-22T23:05:41Z</dcterms:created>
  <dcterms:modified xsi:type="dcterms:W3CDTF">2015-05-23T14:22:41Z</dcterms:modified>
</cp:coreProperties>
</file>