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Lst>
  <p:sldIdLst>
    <p:sldId id="257" r:id="rId4"/>
    <p:sldId id="337" r:id="rId5"/>
    <p:sldId id="339" r:id="rId6"/>
    <p:sldId id="261" r:id="rId7"/>
    <p:sldId id="363" r:id="rId8"/>
    <p:sldId id="364" r:id="rId9"/>
    <p:sldId id="295" r:id="rId10"/>
    <p:sldId id="262" r:id="rId11"/>
    <p:sldId id="343" r:id="rId12"/>
    <p:sldId id="344" r:id="rId13"/>
    <p:sldId id="345" r:id="rId14"/>
    <p:sldId id="346" r:id="rId15"/>
    <p:sldId id="268" r:id="rId16"/>
    <p:sldId id="359" r:id="rId17"/>
    <p:sldId id="347" r:id="rId18"/>
    <p:sldId id="348" r:id="rId19"/>
    <p:sldId id="271" r:id="rId20"/>
    <p:sldId id="349" r:id="rId21"/>
    <p:sldId id="365" r:id="rId22"/>
    <p:sldId id="350" r:id="rId23"/>
    <p:sldId id="351" r:id="rId24"/>
    <p:sldId id="366" r:id="rId25"/>
    <p:sldId id="352" r:id="rId26"/>
    <p:sldId id="311" r:id="rId27"/>
    <p:sldId id="263" r:id="rId28"/>
    <p:sldId id="367" r:id="rId29"/>
    <p:sldId id="368" r:id="rId30"/>
    <p:sldId id="369" r:id="rId31"/>
    <p:sldId id="370" r:id="rId32"/>
    <p:sldId id="264" r:id="rId33"/>
    <p:sldId id="371" r:id="rId34"/>
    <p:sldId id="265" r:id="rId35"/>
    <p:sldId id="266" r:id="rId36"/>
    <p:sldId id="267" r:id="rId37"/>
    <p:sldId id="372" r:id="rId38"/>
    <p:sldId id="269" r:id="rId39"/>
    <p:sldId id="354" r:id="rId40"/>
    <p:sldId id="355" r:id="rId41"/>
    <p:sldId id="361" r:id="rId42"/>
    <p:sldId id="338" r:id="rId43"/>
    <p:sldId id="283" r:id="rId44"/>
    <p:sldId id="284" r:id="rId45"/>
    <p:sldId id="362" r:id="rId46"/>
    <p:sldId id="335"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1AAB3"/>
    <a:srgbClr val="B6D5D5"/>
    <a:srgbClr val="82B8C0"/>
    <a:srgbClr val="F0F5F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26397" autoAdjust="0"/>
    <p:restoredTop sz="94660" autoAdjust="0"/>
  </p:normalViewPr>
  <p:slideViewPr>
    <p:cSldViewPr snapToGrid="0" showGuides="1">
      <p:cViewPr varScale="1">
        <p:scale>
          <a:sx n="70" d="100"/>
          <a:sy n="70" d="100"/>
        </p:scale>
        <p:origin x="-246" y="-96"/>
      </p:cViewPr>
      <p:guideLst>
        <p:guide orient="horz" pos="2160"/>
        <p:guide pos="3840"/>
      </p:guideLst>
    </p:cSldViewPr>
  </p:slideViewPr>
  <p:outlineViewPr>
    <p:cViewPr>
      <p:scale>
        <a:sx n="33" d="100"/>
        <a:sy n="33" d="100"/>
      </p:scale>
      <p:origin x="0" y="2814"/>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6/5/2015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xmlns="" val="19338320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6/5/2015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xmlns="" val="1156440014"/>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4E2EFCC-E49D-42C6-9473-2D1F0A2E865C}" type="datetimeFigureOut">
              <a:rPr lang="en-US"/>
              <a:pPr>
                <a:defRPr/>
              </a:pPr>
              <a:t>6/5/2015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5659F8A-544A-42E2-83E2-FFC96CC1EB75}" type="slidenum">
              <a:rPr lang="en-US" altLang="en-US"/>
              <a:pPr/>
              <a:t>‹#›</a:t>
            </a:fld>
            <a:endParaRPr lang="en-US" altLang="en-US"/>
          </a:p>
        </p:txBody>
      </p:sp>
    </p:spTree>
    <p:extLst>
      <p:ext uri="{BB962C8B-B14F-4D97-AF65-F5344CB8AC3E}">
        <p14:creationId xmlns:p14="http://schemas.microsoft.com/office/powerpoint/2010/main" xmlns="" val="295098195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6/5/2015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xmlns="" val="1889906104"/>
      </p:ext>
    </p:extLst>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6/5/2015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xmlns="" val="4200797710"/>
      </p:ext>
    </p:extLst>
  </p:cSld>
  <p:clrMap bg1="lt1" tx1="dk1" bg2="lt2" tx2="dk2" accent1="accent1" accent2="accent2" accent3="accent3" accent4="accent4" accent5="accent5" accent6="accent6" hlink="hlink" folHlink="folHlink"/>
  <p:sldLayoutIdLst>
    <p:sldLayoutId id="2147483663" r:id="rId1"/>
  </p:sldLayoutIdLst>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defTabSz="457200" fontAlgn="base">
              <a:spcBef>
                <a:spcPct val="0"/>
              </a:spcBef>
              <a:spcAft>
                <a:spcPct val="0"/>
              </a:spcAft>
              <a:defRPr/>
            </a:pPr>
            <a:fld id="{A7B27D28-E85F-4311-AA4B-68CA57146FC1}" type="datetimeFigureOut">
              <a:rPr lang="en-US" smtClean="0">
                <a:ea typeface="MS PGothic" panose="020B0600070205080204" pitchFamily="34" charset="-128"/>
              </a:rPr>
              <a:pPr defTabSz="457200" fontAlgn="base">
                <a:spcBef>
                  <a:spcPct val="0"/>
                </a:spcBef>
                <a:spcAft>
                  <a:spcPct val="0"/>
                </a:spcAft>
                <a:defRPr/>
              </a:pPr>
              <a:t>6/5/2015</a:t>
            </a:fld>
            <a:endParaRPr lang="en-US">
              <a:ea typeface="MS PGothic" panose="020B0600070205080204" pitchFamily="34" charset="-128"/>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defTabSz="4572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defTabSz="457200" fontAlgn="base">
              <a:spcBef>
                <a:spcPct val="0"/>
              </a:spcBef>
              <a:spcAft>
                <a:spcPct val="0"/>
              </a:spcAft>
            </a:pPr>
            <a:fld id="{660AE6A6-A1C4-4BB5-A642-0E90741B6B11}" type="slidenum">
              <a:rPr lang="en-US" altLang="en-US" smtClean="0">
                <a:ea typeface="MS PGothic" panose="020B0600070205080204" pitchFamily="34" charset="-128"/>
              </a:rPr>
              <a:pPr defTabSz="457200" fontAlgn="base">
                <a:spcBef>
                  <a:spcPct val="0"/>
                </a:spcBef>
                <a:spcAft>
                  <a:spcPct val="0"/>
                </a:spcAft>
              </a:pPr>
              <a:t>‹#›</a:t>
            </a:fld>
            <a:endParaRPr lang="en-US" altLang="en-US">
              <a:ea typeface="MS PGothic" panose="020B0600070205080204" pitchFamily="34" charset="-128"/>
            </a:endParaRPr>
          </a:p>
        </p:txBody>
      </p:sp>
    </p:spTree>
    <p:extLst>
      <p:ext uri="{BB962C8B-B14F-4D97-AF65-F5344CB8AC3E}">
        <p14:creationId xmlns:p14="http://schemas.microsoft.com/office/powerpoint/2010/main" xmlns="" val="1704338681"/>
      </p:ext>
    </p:extLst>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540" y="945573"/>
            <a:ext cx="11321036" cy="3416320"/>
          </a:xfrm>
          <a:prstGeom prst="rect">
            <a:avLst/>
          </a:prstGeom>
          <a:noFill/>
        </p:spPr>
        <p:txBody>
          <a:bodyPr wrap="square" rtlCol="0">
            <a:spAutoFit/>
          </a:bodyPr>
          <a:lstStyle/>
          <a:p>
            <a:pPr algn="ctr"/>
            <a:r>
              <a:rPr lang="en-US" sz="7200" b="1" dirty="0" smtClean="0"/>
              <a:t>Communication </a:t>
            </a:r>
          </a:p>
          <a:p>
            <a:pPr algn="ctr"/>
            <a:r>
              <a:rPr lang="en-US" sz="7200" b="1" dirty="0" smtClean="0"/>
              <a:t>in the Family</a:t>
            </a:r>
            <a:endParaRPr lang="en-US" sz="7200" dirty="0" smtClean="0"/>
          </a:p>
          <a:p>
            <a:pPr algn="ctr"/>
            <a:endParaRPr lang="en-US" sz="7200" b="1" dirty="0">
              <a:solidFill>
                <a:schemeClr val="accent1">
                  <a:lumMod val="50000"/>
                </a:schemeClr>
              </a:solidFill>
              <a:effectLst>
                <a:outerShdw blurRad="38100" dist="38100" dir="2700000" algn="tl">
                  <a:srgbClr val="000000">
                    <a:alpha val="43137"/>
                  </a:srgbClr>
                </a:outerShdw>
              </a:effectLst>
              <a:latin typeface="AR BERKLEY" panose="02000000000000000000" pitchFamily="2" charset="0"/>
            </a:endParaRPr>
          </a:p>
        </p:txBody>
      </p:sp>
      <p:sp>
        <p:nvSpPr>
          <p:cNvPr id="3" name="TextBox 2"/>
          <p:cNvSpPr txBox="1"/>
          <p:nvPr/>
        </p:nvSpPr>
        <p:spPr>
          <a:xfrm>
            <a:off x="117195" y="6241261"/>
            <a:ext cx="3685624" cy="523220"/>
          </a:xfrm>
          <a:prstGeom prst="rect">
            <a:avLst/>
          </a:prstGeom>
          <a:noFill/>
        </p:spPr>
        <p:txBody>
          <a:bodyPr wrap="none" rtlCol="0">
            <a:spAutoFit/>
          </a:bodyPr>
          <a:lstStyle/>
          <a:p>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Sunday, June 7, 2015</a:t>
            </a:r>
            <a:endPar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 name="TextBox 3"/>
          <p:cNvSpPr txBox="1"/>
          <p:nvPr/>
        </p:nvSpPr>
        <p:spPr>
          <a:xfrm>
            <a:off x="8864789" y="6241261"/>
            <a:ext cx="3164649" cy="523220"/>
          </a:xfrm>
          <a:prstGeom prst="rect">
            <a:avLst/>
          </a:prstGeom>
          <a:noFill/>
        </p:spPr>
        <p:txBody>
          <a:bodyPr wrap="none" rtlCol="0">
            <a:spAutoFit/>
          </a:bodyPr>
          <a:lstStyle/>
          <a:p>
            <a:pPr algn="r"/>
            <a:r>
              <a:rPr lang="en-US" sz="28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Wayne Hartsgrove</a:t>
            </a:r>
            <a:endParaRPr lang="en-US" sz="28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#3</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286494" y="1638298"/>
            <a:ext cx="11441050" cy="2585323"/>
          </a:xfrm>
          <a:prstGeom prst="rect">
            <a:avLst/>
          </a:prstGeom>
          <a:noFill/>
        </p:spPr>
        <p:txBody>
          <a:bodyPr wrap="square" rtlCol="0">
            <a:spAutoFit/>
          </a:bodyPr>
          <a:lstStyle/>
          <a:p>
            <a:pPr algn="ctr"/>
            <a:r>
              <a:rPr lang="en-US" sz="5400" b="1" dirty="0" smtClean="0"/>
              <a:t>Responding to a message requires that it be </a:t>
            </a:r>
            <a:r>
              <a:rPr lang="en-US" sz="5400" b="1" u="sng" dirty="0" smtClean="0">
                <a:solidFill>
                  <a:schemeClr val="tx2"/>
                </a:solidFill>
              </a:rPr>
              <a:t>LISTENED</a:t>
            </a:r>
            <a:r>
              <a:rPr lang="en-US" sz="5400" b="1" dirty="0" smtClean="0"/>
              <a:t> to and </a:t>
            </a:r>
            <a:r>
              <a:rPr lang="en-US" sz="5400" b="1" u="sng" dirty="0" smtClean="0">
                <a:solidFill>
                  <a:schemeClr val="tx2"/>
                </a:solidFill>
              </a:rPr>
              <a:t>CLEARLY</a:t>
            </a:r>
            <a:r>
              <a:rPr lang="en-US" sz="5400" b="1" dirty="0" smtClean="0"/>
              <a:t> understood.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#4</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687793" cy="1754326"/>
          </a:xfrm>
          <a:prstGeom prst="rect">
            <a:avLst/>
          </a:prstGeom>
          <a:noFill/>
        </p:spPr>
        <p:txBody>
          <a:bodyPr wrap="square" rtlCol="0">
            <a:spAutoFit/>
          </a:bodyPr>
          <a:lstStyle/>
          <a:p>
            <a:pPr algn="ctr"/>
            <a:r>
              <a:rPr lang="en-US" sz="5400" b="1" dirty="0" smtClean="0"/>
              <a:t>When harsh words are used that communication is </a:t>
            </a:r>
            <a:r>
              <a:rPr lang="en-US" sz="5400" b="1" u="sng" dirty="0" smtClean="0">
                <a:solidFill>
                  <a:schemeClr val="tx2"/>
                </a:solidFill>
              </a:rPr>
              <a:t>NOT</a:t>
            </a:r>
            <a:r>
              <a:rPr lang="en-US" sz="5400" b="1" dirty="0" smtClean="0"/>
              <a:t> </a:t>
            </a:r>
            <a:r>
              <a:rPr lang="en-US" sz="5400" b="1" u="sng" dirty="0" smtClean="0">
                <a:solidFill>
                  <a:schemeClr val="tx2"/>
                </a:solidFill>
              </a:rPr>
              <a:t>EFFECTIVE</a:t>
            </a:r>
            <a:endParaRPr lang="en-US" sz="5400" b="1" u="sng"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#5</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0" y="1378991"/>
            <a:ext cx="11876809" cy="923330"/>
          </a:xfrm>
          <a:prstGeom prst="rect">
            <a:avLst/>
          </a:prstGeom>
          <a:noFill/>
        </p:spPr>
        <p:txBody>
          <a:bodyPr wrap="square" rtlCol="0">
            <a:spAutoFit/>
          </a:bodyPr>
          <a:lstStyle/>
          <a:p>
            <a:pPr algn="ctr"/>
            <a:r>
              <a:rPr lang="en-US" sz="5400" b="1" u="sng" dirty="0" smtClean="0">
                <a:solidFill>
                  <a:schemeClr val="tx2"/>
                </a:solidFill>
              </a:rPr>
              <a:t>WORDS</a:t>
            </a:r>
            <a:r>
              <a:rPr lang="en-US" sz="5400" b="1" dirty="0" smtClean="0"/>
              <a:t> reveal what a person truly is.</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23:7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474849" y="1419068"/>
            <a:ext cx="11412352" cy="2585323"/>
          </a:xfrm>
          <a:prstGeom prst="rect">
            <a:avLst/>
          </a:prstGeom>
          <a:noFill/>
        </p:spPr>
        <p:txBody>
          <a:bodyPr wrap="square" rtlCol="0">
            <a:spAutoFit/>
          </a:bodyPr>
          <a:lstStyle/>
          <a:p>
            <a:r>
              <a:rPr lang="en-US" sz="5400" b="1" baseline="30000" dirty="0" smtClean="0"/>
              <a:t>7 </a:t>
            </a:r>
            <a:r>
              <a:rPr lang="en-US" sz="5400" b="1" baseline="30000" dirty="0" smtClean="0"/>
              <a:t> “</a:t>
            </a:r>
            <a:r>
              <a:rPr lang="en-US" sz="5400" b="1" dirty="0" smtClean="0"/>
              <a:t>For </a:t>
            </a:r>
            <a:r>
              <a:rPr lang="en-US" sz="5400" b="1" dirty="0" smtClean="0"/>
              <a:t>as he thinks in his heart, so </a:t>
            </a:r>
            <a:r>
              <a:rPr lang="en-US" sz="5400" b="1" i="1" dirty="0" smtClean="0"/>
              <a:t>is</a:t>
            </a:r>
            <a:r>
              <a:rPr lang="en-US" sz="5400" b="1" dirty="0" smtClean="0"/>
              <a:t> he.</a:t>
            </a:r>
            <a:br>
              <a:rPr lang="en-US" sz="5400" b="1" dirty="0" smtClean="0"/>
            </a:br>
            <a:r>
              <a:rPr lang="en-US" sz="5400" b="1" dirty="0" smtClean="0"/>
              <a:t>“Eat and drink!” he says to you,</a:t>
            </a:r>
            <a:br>
              <a:rPr lang="en-US" sz="5400" b="1" dirty="0" smtClean="0"/>
            </a:br>
            <a:r>
              <a:rPr lang="en-US" sz="5400" b="1" dirty="0" smtClean="0"/>
              <a:t>But his heart is not with you</a:t>
            </a:r>
            <a:r>
              <a:rPr lang="en-US" sz="5400" b="1" dirty="0" smtClean="0"/>
              <a:t>.”</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4218424468"/>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60609" y="145473"/>
            <a:ext cx="687079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6:45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5078313"/>
          </a:xfrm>
          <a:prstGeom prst="rect">
            <a:avLst/>
          </a:prstGeom>
          <a:noFill/>
        </p:spPr>
        <p:txBody>
          <a:bodyPr wrap="square" rtlCol="0">
            <a:spAutoFit/>
          </a:bodyPr>
          <a:lstStyle/>
          <a:p>
            <a:r>
              <a:rPr lang="en-US" sz="5400" b="1" baseline="30000" dirty="0" smtClean="0"/>
              <a:t>45 ”</a:t>
            </a:r>
            <a:r>
              <a:rPr lang="en-US" sz="5400" b="1" dirty="0" smtClean="0"/>
              <a:t>A good man out of the good treasure of his heart brings forth good; and an evil man out of the evil treasure of his heart brings forth evil. For out of the abundance of the heart his mouth speaks”</a:t>
            </a:r>
            <a:r>
              <a:rPr lang="en-US" sz="5400" dirty="0" smtClean="0"/>
              <a:t>. </a:t>
            </a:r>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#6</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7422" y="1378991"/>
            <a:ext cx="11764370" cy="923330"/>
          </a:xfrm>
          <a:prstGeom prst="rect">
            <a:avLst/>
          </a:prstGeom>
          <a:noFill/>
        </p:spPr>
        <p:txBody>
          <a:bodyPr wrap="square" rtlCol="0">
            <a:spAutoFit/>
          </a:bodyPr>
          <a:lstStyle/>
          <a:p>
            <a:r>
              <a:rPr lang="en-US" sz="5400" b="1" dirty="0" smtClean="0"/>
              <a:t>Listening is easy to do. True or  </a:t>
            </a:r>
            <a:r>
              <a:rPr lang="en-US" sz="5400" b="1" u="sng" dirty="0" smtClean="0">
                <a:solidFill>
                  <a:schemeClr val="tx2"/>
                </a:solidFill>
              </a:rPr>
              <a:t>FALSE</a:t>
            </a:r>
            <a:endParaRPr lang="en-US" sz="5400" b="1" u="sng"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#7</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7422" y="1378991"/>
            <a:ext cx="11764370" cy="3416320"/>
          </a:xfrm>
          <a:prstGeom prst="rect">
            <a:avLst/>
          </a:prstGeom>
          <a:noFill/>
        </p:spPr>
        <p:txBody>
          <a:bodyPr wrap="square" rtlCol="0">
            <a:spAutoFit/>
          </a:bodyPr>
          <a:lstStyle/>
          <a:p>
            <a:endParaRPr lang="en-US" sz="5400" b="1" dirty="0" smtClean="0"/>
          </a:p>
          <a:p>
            <a:pPr algn="ctr"/>
            <a:r>
              <a:rPr lang="en-US" sz="5400" b="1" dirty="0" smtClean="0"/>
              <a:t>Parents are to share their </a:t>
            </a:r>
            <a:r>
              <a:rPr lang="en-US" sz="5400" b="1" u="sng" dirty="0" smtClean="0">
                <a:solidFill>
                  <a:schemeClr val="tx2"/>
                </a:solidFill>
              </a:rPr>
              <a:t>FAITH</a:t>
            </a:r>
            <a:r>
              <a:rPr lang="en-US" sz="5400" b="1" dirty="0" smtClean="0"/>
              <a:t> and to keep the </a:t>
            </a:r>
            <a:r>
              <a:rPr lang="en-US" sz="5400" b="1" u="sng" dirty="0" smtClean="0">
                <a:solidFill>
                  <a:schemeClr val="tx2"/>
                </a:solidFill>
              </a:rPr>
              <a:t>WORD</a:t>
            </a:r>
            <a:r>
              <a:rPr lang="en-US" sz="5400" b="1" dirty="0" smtClean="0"/>
              <a:t> </a:t>
            </a:r>
            <a:r>
              <a:rPr lang="en-US" sz="5400" b="1" u="sng" dirty="0" smtClean="0">
                <a:solidFill>
                  <a:schemeClr val="tx2"/>
                </a:solidFill>
              </a:rPr>
              <a:t>OF</a:t>
            </a:r>
            <a:r>
              <a:rPr lang="en-US" sz="5400" b="1" dirty="0" smtClean="0"/>
              <a:t> </a:t>
            </a:r>
            <a:r>
              <a:rPr lang="en-US" sz="5400" b="1" u="sng" dirty="0" smtClean="0">
                <a:solidFill>
                  <a:schemeClr val="tx2"/>
                </a:solidFill>
              </a:rPr>
              <a:t>GOD</a:t>
            </a:r>
            <a:r>
              <a:rPr lang="en-US" sz="5400" b="1" dirty="0" smtClean="0"/>
              <a:t> before their children.</a:t>
            </a:r>
            <a:endParaRPr lang="en-US" sz="5400" dirty="0" smtClean="0"/>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77781" y="145473"/>
            <a:ext cx="9036449"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Deuteronomy 6:7 (KJV)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pPr algn="ctr"/>
            <a:r>
              <a:rPr lang="en-US" sz="5400" b="1" baseline="30000" dirty="0" smtClean="0"/>
              <a:t>  7</a:t>
            </a:r>
            <a:r>
              <a:rPr lang="en-US" sz="5400" b="1" dirty="0" smtClean="0"/>
              <a:t> “You shall teach them diligently to your children, and shall talk of them when you sit in your house, when you walk by the way, when you lie down, and when you rise up.”</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2815177779"/>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#8</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614150" y="1392638"/>
            <a:ext cx="10727139" cy="2585323"/>
          </a:xfrm>
          <a:prstGeom prst="rect">
            <a:avLst/>
          </a:prstGeom>
          <a:noFill/>
        </p:spPr>
        <p:txBody>
          <a:bodyPr wrap="square" rtlCol="0">
            <a:spAutoFit/>
          </a:bodyPr>
          <a:lstStyle/>
          <a:p>
            <a:endParaRPr lang="en-US" sz="5400" b="1" dirty="0" smtClean="0"/>
          </a:p>
          <a:p>
            <a:r>
              <a:rPr lang="en-US" sz="5400" b="1" dirty="0" smtClean="0"/>
              <a:t>Proverbs 13:15 says the way of the transgressors is </a:t>
            </a:r>
            <a:r>
              <a:rPr lang="en-US" sz="5400" b="1" u="sng" dirty="0" smtClean="0">
                <a:solidFill>
                  <a:schemeClr val="tx2"/>
                </a:solidFill>
              </a:rPr>
              <a:t>HARD</a:t>
            </a:r>
            <a:r>
              <a:rPr lang="en-US" sz="5400" b="1" dirty="0" smtClean="0"/>
              <a:t>.</a:t>
            </a: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55284" y="145473"/>
            <a:ext cx="828143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13:15 (KJV)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1754326"/>
          </a:xfrm>
          <a:prstGeom prst="rect">
            <a:avLst/>
          </a:prstGeom>
          <a:noFill/>
        </p:spPr>
        <p:txBody>
          <a:bodyPr wrap="square" rtlCol="0">
            <a:spAutoFit/>
          </a:bodyPr>
          <a:lstStyle/>
          <a:p>
            <a:pPr algn="ctr"/>
            <a:r>
              <a:rPr lang="en-US" sz="5400" b="1" baseline="30000" dirty="0" smtClean="0"/>
              <a:t>15 </a:t>
            </a:r>
            <a:r>
              <a:rPr lang="en-US" sz="5400" b="1" baseline="30000" dirty="0" smtClean="0"/>
              <a:t> </a:t>
            </a:r>
            <a:r>
              <a:rPr lang="en-US" sz="5400" b="1" baseline="30000" dirty="0" smtClean="0"/>
              <a:t>“</a:t>
            </a:r>
            <a:r>
              <a:rPr lang="en-US" sz="5400" b="1" dirty="0" smtClean="0"/>
              <a:t>Good </a:t>
            </a:r>
            <a:r>
              <a:rPr lang="en-US" sz="5400" b="1" dirty="0" smtClean="0"/>
              <a:t>understanding gives favor: but the way of transgressors is hard”</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2815177779"/>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9002628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#9</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7422" y="1378991"/>
            <a:ext cx="11764370" cy="2585323"/>
          </a:xfrm>
          <a:prstGeom prst="rect">
            <a:avLst/>
          </a:prstGeom>
          <a:noFill/>
        </p:spPr>
        <p:txBody>
          <a:bodyPr wrap="square" rtlCol="0">
            <a:spAutoFit/>
          </a:bodyPr>
          <a:lstStyle/>
          <a:p>
            <a:endParaRPr lang="en-US" sz="5400" b="1" dirty="0" smtClean="0"/>
          </a:p>
          <a:p>
            <a:pPr algn="ctr"/>
            <a:r>
              <a:rPr lang="en-US" sz="5400" b="1" dirty="0" smtClean="0"/>
              <a:t>The goal of communication is to understand that it leads to </a:t>
            </a:r>
            <a:r>
              <a:rPr lang="en-US" sz="5400" b="1" u="sng" dirty="0" smtClean="0">
                <a:solidFill>
                  <a:schemeClr val="tx2"/>
                </a:solidFill>
              </a:rPr>
              <a:t>AGREEMENT</a:t>
            </a:r>
            <a:r>
              <a:rPr lang="en-US" sz="5400" b="1" dirty="0" smtClean="0"/>
              <a:t>.</a:t>
            </a: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43695" y="145473"/>
            <a:ext cx="8704627"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#10</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7422" y="1378991"/>
            <a:ext cx="11764370" cy="1754326"/>
          </a:xfrm>
          <a:prstGeom prst="rect">
            <a:avLst/>
          </a:prstGeom>
          <a:noFill/>
        </p:spPr>
        <p:txBody>
          <a:bodyPr wrap="square" rtlCol="0">
            <a:spAutoFit/>
          </a:bodyPr>
          <a:lstStyle/>
          <a:p>
            <a:pPr algn="ctr"/>
            <a:r>
              <a:rPr lang="en-US" sz="5400" b="1" dirty="0" smtClean="0"/>
              <a:t>Amos 3:3 states “Can two walk together except they be </a:t>
            </a:r>
            <a:r>
              <a:rPr lang="en-US" sz="5400" b="1" u="sng" dirty="0" smtClean="0">
                <a:solidFill>
                  <a:schemeClr val="tx2"/>
                </a:solidFill>
              </a:rPr>
              <a:t>AGREED</a:t>
            </a:r>
            <a:r>
              <a:rPr lang="en-US" sz="5400" b="1" dirty="0" smtClean="0"/>
              <a:t>.</a:t>
            </a: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43695" y="145473"/>
            <a:ext cx="8704627"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#11</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77422" y="1378991"/>
            <a:ext cx="11764370" cy="3416320"/>
          </a:xfrm>
          <a:prstGeom prst="rect">
            <a:avLst/>
          </a:prstGeom>
          <a:noFill/>
        </p:spPr>
        <p:txBody>
          <a:bodyPr wrap="square" rtlCol="0">
            <a:spAutoFit/>
          </a:bodyPr>
          <a:lstStyle/>
          <a:p>
            <a:pPr algn="ctr"/>
            <a:r>
              <a:rPr lang="en-US" sz="5400" b="1" dirty="0" smtClean="0"/>
              <a:t>We must say what we mean, be specific, let others know how you feel, be honest </a:t>
            </a:r>
            <a:r>
              <a:rPr lang="en-US" sz="5400" b="1" dirty="0" smtClean="0"/>
              <a:t>enough </a:t>
            </a:r>
            <a:r>
              <a:rPr lang="en-US" sz="5400" b="1" dirty="0" smtClean="0"/>
              <a:t>to share your feelings.  </a:t>
            </a:r>
          </a:p>
          <a:p>
            <a:pPr algn="ctr"/>
            <a:r>
              <a:rPr lang="en-US" sz="5400" b="1" u="sng" dirty="0" smtClean="0">
                <a:solidFill>
                  <a:schemeClr val="tx2"/>
                </a:solidFill>
              </a:rPr>
              <a:t>TRUE</a:t>
            </a:r>
            <a:r>
              <a:rPr lang="en-US" sz="5400" b="1" dirty="0" smtClean="0"/>
              <a:t> or False </a:t>
            </a: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9002628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015846" y="821709"/>
            <a:ext cx="10029525" cy="4278094"/>
          </a:xfrm>
          <a:prstGeom prst="rect">
            <a:avLst/>
          </a:prstGeom>
          <a:noFill/>
        </p:spPr>
        <p:txBody>
          <a:bodyPr wrap="square" rtlCol="0">
            <a:spAutoFit/>
          </a:bodyPr>
          <a:lstStyle/>
          <a:p>
            <a:pPr algn="ctr"/>
            <a:r>
              <a:rPr lang="en-US" sz="8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EXTRA SCRIPTURES</a:t>
            </a:r>
          </a:p>
          <a:p>
            <a:pPr algn="ctr"/>
            <a:r>
              <a:rPr lang="en-US" sz="4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(in the same order as reverse side of Sermon Notes)</a:t>
            </a:r>
            <a:endParaRPr lang="en-US" sz="8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2718006757"/>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01023" y="145473"/>
            <a:ext cx="898996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Ephesians 4:29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b="1" baseline="30000" dirty="0" smtClean="0"/>
              <a:t>29 </a:t>
            </a:r>
            <a:r>
              <a:rPr lang="en-US" sz="5400" b="1" dirty="0" smtClean="0"/>
              <a:t> “Let </a:t>
            </a:r>
            <a:r>
              <a:rPr lang="en-US" sz="5400" b="1" dirty="0" smtClean="0"/>
              <a:t>no corrupt word proceed out of your mouth, but what is good for necessary edification, that it may impart grace to the hearers</a:t>
            </a:r>
            <a:r>
              <a:rPr lang="en-US" sz="5400" b="1" dirty="0" smtClean="0"/>
              <a:t>”</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3533898239"/>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r>
              <a:rPr lang="en-US" sz="5400" dirty="0" smtClean="0"/>
              <a:t> </a:t>
            </a:r>
            <a:r>
              <a:rPr lang="en-US" sz="5400" b="1" baseline="30000" dirty="0" smtClean="0"/>
              <a:t>1 </a:t>
            </a:r>
            <a:r>
              <a:rPr lang="en-US" sz="5400" b="1" baseline="30000" dirty="0" smtClean="0"/>
              <a:t> “</a:t>
            </a:r>
            <a:r>
              <a:rPr lang="en-US" sz="5400" b="1" dirty="0" smtClean="0"/>
              <a:t>A </a:t>
            </a:r>
            <a:r>
              <a:rPr lang="en-US" sz="5400" b="1" dirty="0" smtClean="0"/>
              <a:t>soft answer turns away wrath,</a:t>
            </a:r>
            <a:br>
              <a:rPr lang="en-US" sz="5400" b="1" dirty="0" smtClean="0"/>
            </a:br>
            <a:r>
              <a:rPr lang="en-US" sz="5400" b="1" dirty="0" smtClean="0"/>
              <a:t>But a harsh word stirs up </a:t>
            </a:r>
            <a:r>
              <a:rPr lang="en-US" sz="5400" b="1" dirty="0" smtClean="0"/>
              <a:t>anger”</a:t>
            </a:r>
            <a:endParaRPr lang="en-US" sz="5400" b="1" dirty="0" smtClean="0"/>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dirty="0" smtClean="0"/>
              <a:t> </a:t>
            </a:r>
            <a:r>
              <a:rPr lang="en-US" sz="5400" b="1" baseline="30000" dirty="0" smtClean="0"/>
              <a:t>7 </a:t>
            </a:r>
            <a:r>
              <a:rPr lang="en-US" sz="5400" b="1" baseline="30000" dirty="0" smtClean="0"/>
              <a:t> “</a:t>
            </a:r>
            <a:r>
              <a:rPr lang="en-US" sz="5400" b="1" dirty="0" smtClean="0"/>
              <a:t>The </a:t>
            </a:r>
            <a:r>
              <a:rPr lang="en-US" sz="5400" b="1" dirty="0" smtClean="0"/>
              <a:t>lips of the wise disperse knowledge,</a:t>
            </a:r>
            <a:br>
              <a:rPr lang="en-US" sz="5400" b="1" dirty="0" smtClean="0"/>
            </a:br>
            <a:r>
              <a:rPr lang="en-US" sz="5400" b="1" dirty="0" smtClean="0"/>
              <a:t>But the heart of the fool </a:t>
            </a:r>
            <a:r>
              <a:rPr lang="en-US" sz="5400" b="1" i="1" dirty="0" smtClean="0"/>
              <a:t>does</a:t>
            </a:r>
            <a:r>
              <a:rPr lang="en-US" sz="5400" b="1" dirty="0" smtClean="0"/>
              <a:t> not </a:t>
            </a:r>
            <a:r>
              <a:rPr lang="en-US" sz="5400" b="1" i="1" dirty="0" smtClean="0"/>
              <a:t>do</a:t>
            </a:r>
            <a:r>
              <a:rPr lang="en-US" sz="5400" b="1" dirty="0" smtClean="0"/>
              <a:t> </a:t>
            </a:r>
            <a:r>
              <a:rPr lang="en-US" sz="5400" b="1" dirty="0" smtClean="0"/>
              <a:t>so”</a:t>
            </a:r>
            <a:endParaRPr lang="en-US" sz="5400" b="1" dirty="0" smtClean="0"/>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49117" y="145473"/>
            <a:ext cx="889378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15:23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r>
              <a:rPr lang="en-US" sz="5400" b="1" baseline="30000" dirty="0" smtClean="0"/>
              <a:t>23 </a:t>
            </a:r>
            <a:r>
              <a:rPr lang="en-US" sz="5400" b="1" baseline="30000" dirty="0" smtClean="0"/>
              <a:t> “</a:t>
            </a:r>
            <a:r>
              <a:rPr lang="en-US" sz="5400" b="1" dirty="0" smtClean="0"/>
              <a:t>A </a:t>
            </a:r>
            <a:r>
              <a:rPr lang="en-US" sz="5400" b="1" dirty="0" smtClean="0"/>
              <a:t>man has joy by the answer of his mouth,</a:t>
            </a:r>
            <a:br>
              <a:rPr lang="en-US" sz="5400" b="1" dirty="0" smtClean="0"/>
            </a:br>
            <a:r>
              <a:rPr lang="en-US" sz="5400" b="1" dirty="0" smtClean="0"/>
              <a:t>And a word </a:t>
            </a:r>
            <a:r>
              <a:rPr lang="en-US" sz="5400" b="1" i="1" dirty="0" smtClean="0"/>
              <a:t>spoken</a:t>
            </a:r>
            <a:r>
              <a:rPr lang="en-US" sz="5400" b="1" dirty="0" smtClean="0"/>
              <a:t> in due season, how good </a:t>
            </a:r>
            <a:r>
              <a:rPr lang="en-US" sz="5400" b="1" i="1" dirty="0" smtClean="0"/>
              <a:t>it is</a:t>
            </a:r>
            <a:r>
              <a:rPr lang="en-US" sz="5400" b="1" i="1" dirty="0" smtClean="0"/>
              <a:t>!”</a:t>
            </a:r>
            <a:r>
              <a:rPr lang="en-US" sz="5400" b="1" dirty="0" smtClean="0"/>
              <a:t> </a:t>
            </a:r>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660609" y="145473"/>
            <a:ext cx="6870792"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Luke 6:45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315191" y="1392638"/>
            <a:ext cx="11876809" cy="5078313"/>
          </a:xfrm>
          <a:prstGeom prst="rect">
            <a:avLst/>
          </a:prstGeom>
          <a:noFill/>
        </p:spPr>
        <p:txBody>
          <a:bodyPr wrap="square" rtlCol="0">
            <a:spAutoFit/>
          </a:bodyPr>
          <a:lstStyle/>
          <a:p>
            <a:r>
              <a:rPr lang="en-US" sz="5400" b="1" baseline="30000" dirty="0" smtClean="0"/>
              <a:t>45 </a:t>
            </a:r>
            <a:r>
              <a:rPr lang="en-US" sz="5400" b="1" dirty="0" smtClean="0"/>
              <a:t> “A </a:t>
            </a:r>
            <a:r>
              <a:rPr lang="en-US" sz="5400" b="1" dirty="0" smtClean="0"/>
              <a:t>good man out of the good treasure of his heart brings forth good; and an evil man out of the evil treasure of his heart brings forth evil. For out of the abundance of the heart his mouth speaks</a:t>
            </a:r>
            <a:r>
              <a:rPr lang="en-US" sz="5400" b="1" dirty="0" smtClean="0"/>
              <a:t>”</a:t>
            </a:r>
            <a:r>
              <a:rPr lang="en-US" sz="5400" dirty="0" smtClean="0"/>
              <a:t> </a:t>
            </a:r>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47565" y="145473"/>
            <a:ext cx="9696886"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1 Ephesians 4:29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b="1" baseline="30000" dirty="0" smtClean="0"/>
              <a:t>29 </a:t>
            </a:r>
            <a:r>
              <a:rPr lang="en-US" sz="5400" b="1" dirty="0" smtClean="0"/>
              <a:t> “Let </a:t>
            </a:r>
            <a:r>
              <a:rPr lang="en-US" sz="5400" b="1" dirty="0" smtClean="0"/>
              <a:t>no corrupt word proceed out of your mouth, but what is good for necessary edification, that it may impart grace to the hearers”</a:t>
            </a:r>
            <a:r>
              <a:rPr lang="en-US" sz="5400" dirty="0" smtClean="0"/>
              <a:t> </a:t>
            </a:r>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42092" y="145473"/>
            <a:ext cx="8707833"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Colossians 4:6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pPr algn="ctr"/>
            <a:r>
              <a:rPr lang="en-US" sz="5400" b="1" baseline="30000" dirty="0" smtClean="0"/>
              <a:t>6  “</a:t>
            </a:r>
            <a:r>
              <a:rPr lang="en-US" sz="5400" b="1" i="1" dirty="0" smtClean="0"/>
              <a:t>Let</a:t>
            </a:r>
            <a:r>
              <a:rPr lang="en-US" sz="5400" b="1" dirty="0" smtClean="0"/>
              <a:t> your speech always </a:t>
            </a:r>
            <a:r>
              <a:rPr lang="en-US" sz="5400" b="1" i="1" dirty="0" smtClean="0"/>
              <a:t>be</a:t>
            </a:r>
            <a:r>
              <a:rPr lang="en-US" sz="5400" b="1" dirty="0" smtClean="0"/>
              <a:t> with grace, seasoned with salt, that you may know how you ought to answer each one</a:t>
            </a:r>
            <a:r>
              <a:rPr lang="en-US" sz="5400" b="1" dirty="0" smtClean="0"/>
              <a:t>”</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3889535938"/>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23:7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474849" y="1419068"/>
            <a:ext cx="11412352" cy="2585323"/>
          </a:xfrm>
          <a:prstGeom prst="rect">
            <a:avLst/>
          </a:prstGeom>
          <a:noFill/>
        </p:spPr>
        <p:txBody>
          <a:bodyPr wrap="square" rtlCol="0">
            <a:spAutoFit/>
          </a:bodyPr>
          <a:lstStyle/>
          <a:p>
            <a:r>
              <a:rPr lang="en-US" sz="5400" b="1" baseline="30000" dirty="0" smtClean="0"/>
              <a:t>7 </a:t>
            </a:r>
            <a:r>
              <a:rPr lang="en-US" sz="5400" b="1" baseline="30000" dirty="0" smtClean="0"/>
              <a:t> “</a:t>
            </a:r>
            <a:r>
              <a:rPr lang="en-US" sz="5400" b="1" dirty="0" smtClean="0"/>
              <a:t>For </a:t>
            </a:r>
            <a:r>
              <a:rPr lang="en-US" sz="5400" b="1" dirty="0" smtClean="0"/>
              <a:t>as he thinks in his heart, so </a:t>
            </a:r>
            <a:r>
              <a:rPr lang="en-US" sz="5400" b="1" i="1" dirty="0" smtClean="0"/>
              <a:t>is</a:t>
            </a:r>
            <a:r>
              <a:rPr lang="en-US" sz="5400" b="1" dirty="0" smtClean="0"/>
              <a:t> he.</a:t>
            </a:r>
            <a:br>
              <a:rPr lang="en-US" sz="5400" b="1" dirty="0" smtClean="0"/>
            </a:br>
            <a:r>
              <a:rPr lang="en-US" sz="5400" b="1" dirty="0" smtClean="0"/>
              <a:t>“Eat and drink!” he says to you,</a:t>
            </a:r>
            <a:br>
              <a:rPr lang="en-US" sz="5400" b="1" dirty="0" smtClean="0"/>
            </a:br>
            <a:r>
              <a:rPr lang="en-US" sz="5400" b="1" dirty="0" smtClean="0"/>
              <a:t>But his heart is not with </a:t>
            </a:r>
            <a:r>
              <a:rPr lang="en-US" sz="5400" b="1" dirty="0" smtClean="0"/>
              <a:t>you”</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4218424468"/>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7731" y="145473"/>
            <a:ext cx="823655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Matthew 5:37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pPr algn="ctr"/>
            <a:r>
              <a:rPr lang="en-US" sz="5400" b="1" baseline="30000" dirty="0" smtClean="0"/>
              <a:t>37 </a:t>
            </a:r>
            <a:r>
              <a:rPr lang="en-US" sz="5400" b="1" baseline="30000" dirty="0" smtClean="0"/>
              <a:t> “</a:t>
            </a:r>
            <a:r>
              <a:rPr lang="en-US" sz="5400" b="1" dirty="0" smtClean="0"/>
              <a:t>But </a:t>
            </a:r>
            <a:r>
              <a:rPr lang="en-US" sz="5400" b="1" dirty="0" smtClean="0"/>
              <a:t>let your ‘Yes’ be ‘Yes,’ and your ‘No,’ ‘No.’ For whatever is more than these is from the evil </a:t>
            </a:r>
            <a:r>
              <a:rPr lang="en-US" sz="5400" b="1" dirty="0" smtClean="0"/>
              <a:t>one”</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859902645"/>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08051" y="145473"/>
            <a:ext cx="917591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13:1-3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315191" y="1269809"/>
            <a:ext cx="11876809" cy="4985980"/>
          </a:xfrm>
          <a:prstGeom prst="rect">
            <a:avLst/>
          </a:prstGeom>
          <a:noFill/>
        </p:spPr>
        <p:txBody>
          <a:bodyPr wrap="square" rtlCol="0">
            <a:spAutoFit/>
          </a:bodyPr>
          <a:lstStyle/>
          <a:p>
            <a:r>
              <a:rPr lang="en-US" sz="4400" b="1" dirty="0" smtClean="0"/>
              <a:t>“A </a:t>
            </a:r>
            <a:r>
              <a:rPr lang="en-US" sz="4400" b="1" dirty="0" smtClean="0"/>
              <a:t>wise son </a:t>
            </a:r>
            <a:r>
              <a:rPr lang="en-US" sz="4400" b="1" i="1" dirty="0" smtClean="0"/>
              <a:t>heeds</a:t>
            </a:r>
            <a:r>
              <a:rPr lang="en-US" sz="4400" b="1" dirty="0" smtClean="0"/>
              <a:t> his father’s instruction,</a:t>
            </a:r>
            <a:br>
              <a:rPr lang="en-US" sz="4400" b="1" dirty="0" smtClean="0"/>
            </a:br>
            <a:r>
              <a:rPr lang="en-US" sz="4400" b="1" dirty="0" smtClean="0"/>
              <a:t>But a scoffer does not listen to rebuke.</a:t>
            </a:r>
          </a:p>
          <a:p>
            <a:r>
              <a:rPr lang="en-US" sz="4400" b="1" baseline="30000" dirty="0" smtClean="0"/>
              <a:t>2 </a:t>
            </a:r>
            <a:r>
              <a:rPr lang="en-US" sz="4400" b="1" dirty="0" smtClean="0"/>
              <a:t>A man shall eat well by the fruit of </a:t>
            </a:r>
            <a:r>
              <a:rPr lang="en-US" sz="4400" b="1" i="1" dirty="0" smtClean="0"/>
              <a:t>his</a:t>
            </a:r>
            <a:r>
              <a:rPr lang="en-US" sz="4400" b="1" dirty="0" smtClean="0"/>
              <a:t> mouth,</a:t>
            </a:r>
            <a:br>
              <a:rPr lang="en-US" sz="4400" b="1" dirty="0" smtClean="0"/>
            </a:br>
            <a:r>
              <a:rPr lang="en-US" sz="4400" b="1" dirty="0" smtClean="0"/>
              <a:t>But the soul of the unfaithful feeds on violence.</a:t>
            </a:r>
            <a:br>
              <a:rPr lang="en-US" sz="4400" b="1" dirty="0" smtClean="0"/>
            </a:br>
            <a:r>
              <a:rPr lang="en-US" sz="4400" b="1" baseline="30000" dirty="0" smtClean="0"/>
              <a:t>3 </a:t>
            </a:r>
            <a:r>
              <a:rPr lang="en-US" sz="4400" b="1" dirty="0" smtClean="0"/>
              <a:t>He who guards his mouth preserves his life,</a:t>
            </a:r>
            <a:br>
              <a:rPr lang="en-US" sz="4400" b="1" dirty="0" smtClean="0"/>
            </a:br>
            <a:r>
              <a:rPr lang="en-US" sz="4400" b="1" i="1" dirty="0" smtClean="0"/>
              <a:t>But</a:t>
            </a:r>
            <a:r>
              <a:rPr lang="en-US" sz="4400" b="1" dirty="0" smtClean="0"/>
              <a:t> he who opens wide his lips shall have </a:t>
            </a:r>
            <a:r>
              <a:rPr lang="en-US" sz="4400" b="1" dirty="0" smtClean="0"/>
              <a:t>destruction</a:t>
            </a:r>
            <a:r>
              <a:rPr lang="en-US" sz="5400" b="1" dirty="0" smtClean="0"/>
              <a:t>”</a:t>
            </a:r>
            <a:endParaRPr lang="en-US" sz="5400" b="1" dirty="0"/>
          </a:p>
        </p:txBody>
      </p:sp>
    </p:spTree>
    <p:extLst>
      <p:ext uri="{BB962C8B-B14F-4D97-AF65-F5344CB8AC3E}">
        <p14:creationId xmlns:p14="http://schemas.microsoft.com/office/powerpoint/2010/main" xmlns="" val="4087873851"/>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68820" y="0"/>
            <a:ext cx="1035411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13: 13-14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315191" y="856357"/>
            <a:ext cx="11876809" cy="4524315"/>
          </a:xfrm>
          <a:prstGeom prst="rect">
            <a:avLst/>
          </a:prstGeom>
          <a:noFill/>
        </p:spPr>
        <p:txBody>
          <a:bodyPr wrap="square" rtlCol="0">
            <a:spAutoFit/>
          </a:bodyPr>
          <a:lstStyle/>
          <a:p>
            <a:r>
              <a:rPr lang="en-US" sz="4800" b="1" baseline="30000" dirty="0" smtClean="0"/>
              <a:t>13</a:t>
            </a:r>
            <a:r>
              <a:rPr lang="en-US" sz="4800" b="1" dirty="0" smtClean="0"/>
              <a:t> “He </a:t>
            </a:r>
            <a:r>
              <a:rPr lang="en-US" sz="4800" b="1" dirty="0" smtClean="0"/>
              <a:t>who despises the word will be destroyed,</a:t>
            </a:r>
            <a:br>
              <a:rPr lang="en-US" sz="4800" b="1" dirty="0" smtClean="0"/>
            </a:br>
            <a:r>
              <a:rPr lang="en-US" sz="4800" b="1" dirty="0" smtClean="0"/>
              <a:t>But he who fears the commandment will be rewarded.</a:t>
            </a:r>
          </a:p>
          <a:p>
            <a:r>
              <a:rPr lang="en-US" sz="4800" b="1" baseline="30000" dirty="0" smtClean="0"/>
              <a:t>14 </a:t>
            </a:r>
            <a:r>
              <a:rPr lang="en-US" sz="4800" b="1" dirty="0" smtClean="0"/>
              <a:t>The law of the wise </a:t>
            </a:r>
            <a:r>
              <a:rPr lang="en-US" sz="4800" b="1" i="1" dirty="0" smtClean="0"/>
              <a:t>is</a:t>
            </a:r>
            <a:r>
              <a:rPr lang="en-US" sz="4800" b="1" dirty="0" smtClean="0"/>
              <a:t> a fountain of life,</a:t>
            </a:r>
            <a:br>
              <a:rPr lang="en-US" sz="4800" b="1" dirty="0" smtClean="0"/>
            </a:br>
            <a:r>
              <a:rPr lang="en-US" sz="4800" b="1" dirty="0" smtClean="0"/>
              <a:t>To turn </a:t>
            </a:r>
            <a:r>
              <a:rPr lang="en-US" sz="4800" b="1" i="1" dirty="0" smtClean="0"/>
              <a:t>one</a:t>
            </a:r>
            <a:r>
              <a:rPr lang="en-US" sz="4800" b="1" dirty="0" smtClean="0"/>
              <a:t> away from the snares of </a:t>
            </a:r>
            <a:r>
              <a:rPr lang="en-US" sz="4800" b="1" dirty="0" smtClean="0"/>
              <a:t>death</a:t>
            </a:r>
            <a:r>
              <a:rPr lang="en-US" sz="4800" b="1" dirty="0" smtClean="0"/>
              <a:t>”</a:t>
            </a:r>
            <a:endParaRPr lang="en-US" sz="4800" b="1" dirty="0" smtClean="0"/>
          </a:p>
        </p:txBody>
      </p:sp>
    </p:spTree>
    <p:extLst>
      <p:ext uri="{BB962C8B-B14F-4D97-AF65-F5344CB8AC3E}">
        <p14:creationId xmlns:p14="http://schemas.microsoft.com/office/powerpoint/2010/main" xmlns="" val="86303901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886640" y="0"/>
            <a:ext cx="10118476"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13:15-17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315191" y="856357"/>
            <a:ext cx="11876809" cy="5909310"/>
          </a:xfrm>
          <a:prstGeom prst="rect">
            <a:avLst/>
          </a:prstGeom>
          <a:noFill/>
        </p:spPr>
        <p:txBody>
          <a:bodyPr wrap="square" rtlCol="0">
            <a:spAutoFit/>
          </a:bodyPr>
          <a:lstStyle/>
          <a:p>
            <a:r>
              <a:rPr lang="en-US" sz="5400" b="1" baseline="30000" dirty="0" smtClean="0"/>
              <a:t>15 </a:t>
            </a:r>
            <a:r>
              <a:rPr lang="en-US" sz="5400" b="1" dirty="0" smtClean="0"/>
              <a:t>Good understanding gains favor,</a:t>
            </a:r>
            <a:br>
              <a:rPr lang="en-US" sz="5400" b="1" dirty="0" smtClean="0"/>
            </a:br>
            <a:r>
              <a:rPr lang="en-US" sz="5400" b="1" dirty="0" smtClean="0"/>
              <a:t>But the way of the unfaithful </a:t>
            </a:r>
            <a:r>
              <a:rPr lang="en-US" sz="5400" b="1" i="1" dirty="0" smtClean="0"/>
              <a:t>is</a:t>
            </a:r>
            <a:r>
              <a:rPr lang="en-US" sz="5400" b="1" dirty="0" smtClean="0"/>
              <a:t> hard.</a:t>
            </a:r>
            <a:br>
              <a:rPr lang="en-US" sz="5400" b="1" dirty="0" smtClean="0"/>
            </a:br>
            <a:r>
              <a:rPr lang="en-US" sz="5400" b="1" baseline="30000" dirty="0" smtClean="0"/>
              <a:t>16 </a:t>
            </a:r>
            <a:r>
              <a:rPr lang="en-US" sz="5400" b="1" dirty="0" smtClean="0"/>
              <a:t>Every prudent </a:t>
            </a:r>
            <a:r>
              <a:rPr lang="en-US" sz="5400" b="1" i="1" dirty="0" smtClean="0"/>
              <a:t>man</a:t>
            </a:r>
            <a:r>
              <a:rPr lang="en-US" sz="5400" b="1" dirty="0" smtClean="0"/>
              <a:t> acts with knowledge,</a:t>
            </a:r>
            <a:br>
              <a:rPr lang="en-US" sz="5400" b="1" dirty="0" smtClean="0"/>
            </a:br>
            <a:r>
              <a:rPr lang="en-US" sz="5400" b="1" dirty="0" smtClean="0"/>
              <a:t>But a fool lays open </a:t>
            </a:r>
            <a:r>
              <a:rPr lang="en-US" sz="5400" b="1" i="1" dirty="0" smtClean="0"/>
              <a:t>his</a:t>
            </a:r>
            <a:r>
              <a:rPr lang="en-US" sz="5400" b="1" dirty="0" smtClean="0"/>
              <a:t> folly.</a:t>
            </a:r>
          </a:p>
          <a:p>
            <a:r>
              <a:rPr lang="en-US" sz="5400" b="1" baseline="30000" dirty="0" smtClean="0"/>
              <a:t>17 </a:t>
            </a:r>
            <a:r>
              <a:rPr lang="en-US" sz="5400" b="1" dirty="0" smtClean="0"/>
              <a:t>A wicked messenger falls into trouble,</a:t>
            </a:r>
            <a:br>
              <a:rPr lang="en-US" sz="5400" b="1" dirty="0" smtClean="0"/>
            </a:br>
            <a:r>
              <a:rPr lang="en-US" sz="5400" b="1" dirty="0" smtClean="0"/>
              <a:t>But a faithful ambassador </a:t>
            </a:r>
            <a:r>
              <a:rPr lang="en-US" sz="5400" b="1" i="1" dirty="0" smtClean="0"/>
              <a:t>brings</a:t>
            </a:r>
            <a:r>
              <a:rPr lang="en-US" sz="5400" b="1" dirty="0" smtClean="0"/>
              <a:t> </a:t>
            </a:r>
            <a:r>
              <a:rPr lang="en-US" sz="5400" b="1" dirty="0" smtClean="0"/>
              <a:t>health</a:t>
            </a:r>
            <a:endParaRPr lang="en-US" sz="5400" b="1" dirty="0"/>
          </a:p>
        </p:txBody>
      </p:sp>
    </p:spTree>
    <p:extLst>
      <p:ext uri="{BB962C8B-B14F-4D97-AF65-F5344CB8AC3E}">
        <p14:creationId xmlns:p14="http://schemas.microsoft.com/office/powerpoint/2010/main" xmlns="" val="863039016"/>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67632" y="145473"/>
            <a:ext cx="705674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James 1:9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1754326"/>
          </a:xfrm>
          <a:prstGeom prst="rect">
            <a:avLst/>
          </a:prstGeom>
          <a:noFill/>
        </p:spPr>
        <p:txBody>
          <a:bodyPr wrap="square" rtlCol="0">
            <a:spAutoFit/>
          </a:bodyPr>
          <a:lstStyle/>
          <a:p>
            <a:r>
              <a:rPr lang="en-US" sz="5400" b="1" baseline="30000" dirty="0" smtClean="0"/>
              <a:t>9  “</a:t>
            </a:r>
            <a:r>
              <a:rPr lang="en-US" sz="5400" b="1" dirty="0" smtClean="0"/>
              <a:t>Let the lowly brother glory in his exaltation”</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2012519937"/>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732742" y="145473"/>
            <a:ext cx="6726521" cy="1107996"/>
          </a:xfrm>
          <a:prstGeom prst="rect">
            <a:avLst/>
          </a:prstGeom>
          <a:noFill/>
        </p:spPr>
        <p:txBody>
          <a:bodyPr wrap="none" rtlCol="0">
            <a:spAutoFit/>
          </a:bodyPr>
          <a:lstStyle/>
          <a:p>
            <a:pPr algn="ctr"/>
            <a:r>
              <a:rPr lang="en-US" sz="6600" b="1" dirty="0" smtClean="0">
                <a:solidFill>
                  <a:prstClr val="black"/>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Amos 3:3 (NKJV)</a:t>
            </a:r>
            <a:endParaRPr lang="en-US" sz="6600" b="1" dirty="0">
              <a:solidFill>
                <a:prstClr val="black"/>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r>
              <a:rPr lang="en-US" sz="5400" b="1" dirty="0" smtClean="0">
                <a:solidFill>
                  <a:prstClr val="black"/>
                </a:solidFill>
              </a:rPr>
              <a:t> </a:t>
            </a:r>
            <a:r>
              <a:rPr lang="en-US" sz="5400" b="1" baseline="30000" dirty="0" smtClean="0"/>
              <a:t> 3  “</a:t>
            </a:r>
            <a:r>
              <a:rPr lang="en-US" sz="5400" b="1" dirty="0" smtClean="0"/>
              <a:t>Can two walk together, unless they are agreed?”</a:t>
            </a:r>
            <a:endParaRPr lang="en-US" sz="5400" b="1" dirty="0" smtClean="0">
              <a:solidFill>
                <a:prstClr val="black"/>
              </a:solidFill>
            </a:endParaRPr>
          </a:p>
          <a:p>
            <a:endParaRPr lang="en-US" sz="5400" dirty="0">
              <a:solidFill>
                <a:prstClr val="black"/>
              </a:solidFill>
            </a:endParaRPr>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764528" y="145473"/>
            <a:ext cx="8662949" cy="1107996"/>
          </a:xfrm>
          <a:prstGeom prst="rect">
            <a:avLst/>
          </a:prstGeom>
          <a:noFill/>
        </p:spPr>
        <p:txBody>
          <a:bodyPr wrap="none" rtlCol="0">
            <a:spAutoFit/>
          </a:bodyPr>
          <a:lstStyle/>
          <a:p>
            <a:pPr algn="ctr"/>
            <a:r>
              <a:rPr lang="en-US" sz="6600" b="1" dirty="0" smtClean="0">
                <a:solidFill>
                  <a:prstClr val="black"/>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Philippians 2:2 (NKJV)</a:t>
            </a:r>
            <a:endParaRPr lang="en-US" sz="6600" b="1" dirty="0">
              <a:solidFill>
                <a:prstClr val="black"/>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r>
              <a:rPr lang="en-US" sz="5400" b="1" dirty="0" smtClean="0">
                <a:solidFill>
                  <a:prstClr val="black"/>
                </a:solidFill>
              </a:rPr>
              <a:t>  </a:t>
            </a:r>
            <a:r>
              <a:rPr lang="en-US" sz="5400" b="1" baseline="30000" dirty="0" smtClean="0"/>
              <a:t>2  “</a:t>
            </a:r>
            <a:r>
              <a:rPr lang="en-US" sz="5400" b="1" dirty="0" smtClean="0"/>
              <a:t>fulfill my joy by being like-minded, having the same love, </a:t>
            </a:r>
            <a:r>
              <a:rPr lang="en-US" sz="5400" b="1" i="1" dirty="0" smtClean="0"/>
              <a:t>being</a:t>
            </a:r>
            <a:r>
              <a:rPr lang="en-US" sz="5400" b="1" dirty="0" smtClean="0"/>
              <a:t> of one accord, of one </a:t>
            </a:r>
            <a:r>
              <a:rPr lang="en-US" sz="5400" b="1" dirty="0" smtClean="0"/>
              <a:t>mind”</a:t>
            </a:r>
            <a:endParaRPr lang="en-US" sz="5400" b="1" dirty="0" smtClean="0">
              <a:solidFill>
                <a:prstClr val="black"/>
              </a:solidFill>
            </a:endParaRPr>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65385" y="145473"/>
            <a:ext cx="94612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Matthew 5:23-24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315191" y="1433582"/>
            <a:ext cx="11876809" cy="4616648"/>
          </a:xfrm>
          <a:prstGeom prst="rect">
            <a:avLst/>
          </a:prstGeom>
          <a:noFill/>
        </p:spPr>
        <p:txBody>
          <a:bodyPr wrap="square" rtlCol="0">
            <a:spAutoFit/>
          </a:bodyPr>
          <a:lstStyle/>
          <a:p>
            <a:r>
              <a:rPr lang="en-US" sz="4800" b="1" baseline="30000" dirty="0" smtClean="0"/>
              <a:t>23  “</a:t>
            </a:r>
            <a:r>
              <a:rPr lang="en-US" sz="4800" b="1" dirty="0" smtClean="0"/>
              <a:t>Therefore if you bring your gift to the altar, and there remember that your brother has something against you, </a:t>
            </a:r>
            <a:r>
              <a:rPr lang="en-US" sz="4800" b="1" baseline="30000" dirty="0" smtClean="0"/>
              <a:t>24 </a:t>
            </a:r>
            <a:r>
              <a:rPr lang="en-US" sz="4800" b="1" dirty="0" smtClean="0"/>
              <a:t>leave your gift there before the altar, and go your way. First be reconciled to your brother, and then come and offer your </a:t>
            </a:r>
            <a:r>
              <a:rPr lang="en-US" sz="4800" b="1" dirty="0" smtClean="0"/>
              <a:t>gift</a:t>
            </a:r>
            <a:r>
              <a:rPr lang="en-US" sz="5400" dirty="0" smtClean="0"/>
              <a:t>”</a:t>
            </a:r>
            <a:endParaRPr lang="en-US" sz="5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4218424468"/>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15:1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2585323"/>
          </a:xfrm>
          <a:prstGeom prst="rect">
            <a:avLst/>
          </a:prstGeom>
          <a:noFill/>
        </p:spPr>
        <p:txBody>
          <a:bodyPr wrap="square" rtlCol="0">
            <a:spAutoFit/>
          </a:bodyPr>
          <a:lstStyle/>
          <a:p>
            <a:r>
              <a:rPr lang="en-US" sz="5400" dirty="0" smtClean="0"/>
              <a:t> </a:t>
            </a:r>
            <a:r>
              <a:rPr lang="en-US" sz="5400" b="1" baseline="30000" dirty="0" smtClean="0"/>
              <a:t>1 </a:t>
            </a:r>
            <a:r>
              <a:rPr lang="en-US" sz="5400" b="1" baseline="30000" dirty="0" smtClean="0"/>
              <a:t> “</a:t>
            </a:r>
            <a:r>
              <a:rPr lang="en-US" sz="5400" b="1" dirty="0" smtClean="0"/>
              <a:t>A </a:t>
            </a:r>
            <a:r>
              <a:rPr lang="en-US" sz="5400" b="1" dirty="0" smtClean="0"/>
              <a:t>soft answer turns away wrath,</a:t>
            </a:r>
            <a:br>
              <a:rPr lang="en-US" sz="5400" b="1" dirty="0" smtClean="0"/>
            </a:br>
            <a:r>
              <a:rPr lang="en-US" sz="5400" b="1" dirty="0" smtClean="0"/>
              <a:t>But a harsh word stirs up </a:t>
            </a:r>
            <a:r>
              <a:rPr lang="en-US" sz="5400" b="1" dirty="0" smtClean="0"/>
              <a:t>anger”</a:t>
            </a:r>
            <a:endParaRPr lang="en-US" sz="5400" b="1" dirty="0" smtClean="0"/>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8187092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037843" y="2085107"/>
            <a:ext cx="8116325" cy="2646878"/>
          </a:xfrm>
          <a:prstGeom prst="rect">
            <a:avLst/>
          </a:prstGeom>
          <a:noFill/>
        </p:spPr>
        <p:txBody>
          <a:bodyPr wrap="none" rtlCol="0">
            <a:spAutoFit/>
          </a:bodyPr>
          <a:lstStyle/>
          <a:p>
            <a:pPr algn="ctr"/>
            <a:r>
              <a:rPr lang="en-US" sz="166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POINTS</a:t>
            </a:r>
          </a:p>
        </p:txBody>
      </p:sp>
    </p:spTree>
    <p:extLst>
      <p:ext uri="{BB962C8B-B14F-4D97-AF65-F5344CB8AC3E}">
        <p14:creationId xmlns:p14="http://schemas.microsoft.com/office/powerpoint/2010/main" xmlns="" val="205431424"/>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636161494"/>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8540" y="945573"/>
            <a:ext cx="11321036" cy="3416320"/>
          </a:xfrm>
          <a:prstGeom prst="rect">
            <a:avLst/>
          </a:prstGeom>
          <a:noFill/>
        </p:spPr>
        <p:txBody>
          <a:bodyPr wrap="square" rtlCol="0">
            <a:spAutoFit/>
          </a:bodyPr>
          <a:lstStyle/>
          <a:p>
            <a:pPr algn="ctr"/>
            <a:r>
              <a:rPr lang="en-US" sz="7200" b="1" dirty="0" smtClean="0"/>
              <a:t>Communication </a:t>
            </a:r>
          </a:p>
          <a:p>
            <a:pPr algn="ctr"/>
            <a:r>
              <a:rPr lang="en-US" sz="7200" b="1" dirty="0" smtClean="0"/>
              <a:t>in the Family</a:t>
            </a:r>
            <a:endParaRPr lang="en-US" sz="7200" dirty="0" smtClean="0"/>
          </a:p>
          <a:p>
            <a:pPr algn="ctr"/>
            <a:endParaRPr lang="en-US" sz="7200" b="1" dirty="0">
              <a:solidFill>
                <a:schemeClr val="accent1">
                  <a:lumMod val="50000"/>
                </a:schemeClr>
              </a:solidFill>
              <a:effectLst>
                <a:outerShdw blurRad="38100" dist="38100" dir="2700000" algn="tl">
                  <a:srgbClr val="000000">
                    <a:alpha val="43137"/>
                  </a:srgbClr>
                </a:outerShdw>
              </a:effectLst>
              <a:latin typeface="AR BERKLEY" panose="02000000000000000000" pitchFamily="2" charset="0"/>
            </a:endParaRPr>
          </a:p>
        </p:txBody>
      </p:sp>
    </p:spTree>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71148074"/>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84758" y="145473"/>
            <a:ext cx="8422498"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15:7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3416320"/>
          </a:xfrm>
          <a:prstGeom prst="rect">
            <a:avLst/>
          </a:prstGeom>
          <a:noFill/>
        </p:spPr>
        <p:txBody>
          <a:bodyPr wrap="square" rtlCol="0">
            <a:spAutoFit/>
          </a:bodyPr>
          <a:lstStyle/>
          <a:p>
            <a:r>
              <a:rPr lang="en-US" sz="5400" dirty="0" smtClean="0"/>
              <a:t> </a:t>
            </a:r>
            <a:r>
              <a:rPr lang="en-US" sz="5400" b="1" baseline="30000" dirty="0" smtClean="0"/>
              <a:t>7 </a:t>
            </a:r>
            <a:r>
              <a:rPr lang="en-US" sz="5400" b="1" baseline="30000" dirty="0" smtClean="0"/>
              <a:t> “</a:t>
            </a:r>
            <a:r>
              <a:rPr lang="en-US" sz="5400" b="1" dirty="0" smtClean="0"/>
              <a:t>The </a:t>
            </a:r>
            <a:r>
              <a:rPr lang="en-US" sz="5400" b="1" dirty="0" smtClean="0"/>
              <a:t>lips of the wise disperse knowledge,</a:t>
            </a:r>
            <a:br>
              <a:rPr lang="en-US" sz="5400" b="1" dirty="0" smtClean="0"/>
            </a:br>
            <a:r>
              <a:rPr lang="en-US" sz="5400" b="1" dirty="0" smtClean="0"/>
              <a:t>But the heart of the fool </a:t>
            </a:r>
            <a:r>
              <a:rPr lang="en-US" sz="5400" b="1" i="1" dirty="0" smtClean="0"/>
              <a:t>does</a:t>
            </a:r>
            <a:r>
              <a:rPr lang="en-US" sz="5400" b="1" dirty="0" smtClean="0"/>
              <a:t> not </a:t>
            </a:r>
            <a:r>
              <a:rPr lang="en-US" sz="5400" b="1" i="1" dirty="0" smtClean="0"/>
              <a:t>do</a:t>
            </a:r>
            <a:r>
              <a:rPr lang="en-US" sz="5400" b="1" dirty="0" smtClean="0"/>
              <a:t> </a:t>
            </a:r>
            <a:r>
              <a:rPr lang="en-US" sz="5400" b="1" dirty="0" smtClean="0"/>
              <a:t>so”</a:t>
            </a:r>
            <a:endParaRPr lang="en-US" sz="5400" b="1" dirty="0" smtClean="0"/>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649117" y="145473"/>
            <a:ext cx="8893780"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Proverbs 15:23 (NKJV)</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4247317"/>
          </a:xfrm>
          <a:prstGeom prst="rect">
            <a:avLst/>
          </a:prstGeom>
          <a:noFill/>
        </p:spPr>
        <p:txBody>
          <a:bodyPr wrap="square" rtlCol="0">
            <a:spAutoFit/>
          </a:bodyPr>
          <a:lstStyle/>
          <a:p>
            <a:r>
              <a:rPr lang="en-US" sz="5400" b="1" baseline="30000" dirty="0" smtClean="0"/>
              <a:t>23 </a:t>
            </a:r>
            <a:r>
              <a:rPr lang="en-US" sz="5400" b="1" baseline="30000" dirty="0" smtClean="0"/>
              <a:t> “</a:t>
            </a:r>
            <a:r>
              <a:rPr lang="en-US" sz="5400" b="1" dirty="0" smtClean="0"/>
              <a:t>A </a:t>
            </a:r>
            <a:r>
              <a:rPr lang="en-US" sz="5400" b="1" dirty="0" smtClean="0"/>
              <a:t>man has joy by the answer of his mouth,</a:t>
            </a:r>
            <a:br>
              <a:rPr lang="en-US" sz="5400" b="1" dirty="0" smtClean="0"/>
            </a:br>
            <a:r>
              <a:rPr lang="en-US" sz="5400" b="1" dirty="0" smtClean="0"/>
              <a:t>And a word </a:t>
            </a:r>
            <a:r>
              <a:rPr lang="en-US" sz="5400" b="1" i="1" dirty="0" smtClean="0"/>
              <a:t>spoken</a:t>
            </a:r>
            <a:r>
              <a:rPr lang="en-US" sz="5400" b="1" dirty="0" smtClean="0"/>
              <a:t> in due season, how good </a:t>
            </a:r>
            <a:r>
              <a:rPr lang="en-US" sz="5400" b="1" i="1" dirty="0" smtClean="0"/>
              <a:t>it is</a:t>
            </a:r>
            <a:r>
              <a:rPr lang="en-US" sz="5400" b="1" i="1" dirty="0" smtClean="0"/>
              <a:t>!”</a:t>
            </a:r>
            <a:r>
              <a:rPr lang="en-US" sz="5400" b="1" dirty="0" smtClean="0"/>
              <a:t> </a:t>
            </a:r>
          </a:p>
          <a:p>
            <a:endParaRPr lang="en-US" sz="5400" dirty="0"/>
          </a:p>
        </p:txBody>
      </p:sp>
    </p:spTree>
    <p:extLst>
      <p:ext uri="{BB962C8B-B14F-4D97-AF65-F5344CB8AC3E}">
        <p14:creationId xmlns:p14="http://schemas.microsoft.com/office/powerpoint/2010/main" xmlns="" val="943486683"/>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88304" y="2313709"/>
            <a:ext cx="10615405" cy="2215991"/>
          </a:xfrm>
          <a:prstGeom prst="rect">
            <a:avLst/>
          </a:prstGeom>
          <a:noFill/>
        </p:spPr>
        <p:txBody>
          <a:bodyPr wrap="none" rtlCol="0">
            <a:spAutoFit/>
          </a:bodyPr>
          <a:lstStyle/>
          <a:p>
            <a:pPr algn="ctr"/>
            <a:r>
              <a:rPr lang="en-US" sz="13800" b="1" dirty="0" smtClean="0">
                <a:solidFill>
                  <a:srgbClr val="FF0000"/>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QUESTIONS</a:t>
            </a:r>
          </a:p>
        </p:txBody>
      </p:sp>
    </p:spTree>
    <p:extLst>
      <p:ext uri="{BB962C8B-B14F-4D97-AF65-F5344CB8AC3E}">
        <p14:creationId xmlns:p14="http://schemas.microsoft.com/office/powerpoint/2010/main" xmlns="" val="916542914"/>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#1</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55864" y="1638298"/>
            <a:ext cx="11876809" cy="923330"/>
          </a:xfrm>
          <a:prstGeom prst="rect">
            <a:avLst/>
          </a:prstGeom>
          <a:noFill/>
        </p:spPr>
        <p:txBody>
          <a:bodyPr wrap="square" rtlCol="0">
            <a:spAutoFit/>
          </a:bodyPr>
          <a:lstStyle/>
          <a:p>
            <a:r>
              <a:rPr lang="en-US" sz="5400" b="1" dirty="0" smtClean="0"/>
              <a:t>Communication begins with </a:t>
            </a:r>
            <a:r>
              <a:rPr lang="en-US" sz="5400" b="1" u="sng" dirty="0" smtClean="0">
                <a:solidFill>
                  <a:schemeClr val="tx2"/>
                </a:solidFill>
              </a:rPr>
              <a:t>ATTENTION</a:t>
            </a:r>
            <a:endParaRPr lang="en-US" sz="5400" b="1" u="sng" dirty="0">
              <a:solidFill>
                <a:schemeClr val="tx2"/>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79336" y="145473"/>
            <a:ext cx="8233344" cy="1107996"/>
          </a:xfrm>
          <a:prstGeom prst="rect">
            <a:avLst/>
          </a:prstGeom>
          <a:noFill/>
        </p:spPr>
        <p:txBody>
          <a:bodyPr wrap="none" rtlCol="0">
            <a:spAutoFit/>
          </a:bodyPr>
          <a:lstStyle/>
          <a:p>
            <a:pPr algn="ctr"/>
            <a:r>
              <a:rPr lang="en-US" sz="6600" b="1" dirty="0" smtClean="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rPr>
              <a:t>SERMON NOTES #2</a:t>
            </a:r>
            <a:endParaRPr lang="en-US" sz="6600" b="1" dirty="0">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TextBox 2"/>
          <p:cNvSpPr txBox="1"/>
          <p:nvPr/>
        </p:nvSpPr>
        <p:spPr>
          <a:xfrm>
            <a:off x="163773" y="1348800"/>
            <a:ext cx="11782567" cy="3139321"/>
          </a:xfrm>
          <a:prstGeom prst="rect">
            <a:avLst/>
          </a:prstGeom>
          <a:noFill/>
        </p:spPr>
        <p:txBody>
          <a:bodyPr wrap="square" rtlCol="0">
            <a:spAutoFit/>
          </a:bodyPr>
          <a:lstStyle/>
          <a:p>
            <a:endParaRPr lang="en-US" sz="5400" b="1" baseline="30000" dirty="0" smtClean="0"/>
          </a:p>
          <a:p>
            <a:pPr algn="ctr"/>
            <a:r>
              <a:rPr lang="en-US" sz="5400" b="1" dirty="0" smtClean="0"/>
              <a:t>Memorize Proverbs 15:1</a:t>
            </a:r>
            <a:endParaRPr lang="en-US" sz="5400" b="1" baseline="30000" dirty="0" smtClean="0"/>
          </a:p>
          <a:p>
            <a:pPr algn="ctr"/>
            <a:r>
              <a:rPr lang="en-US" sz="5400" b="1" baseline="30000" dirty="0" smtClean="0"/>
              <a:t>1 ”</a:t>
            </a:r>
            <a:r>
              <a:rPr lang="en-US" sz="5400" b="1" dirty="0" smtClean="0"/>
              <a:t>A soft answer turns away wrath,</a:t>
            </a:r>
            <a:br>
              <a:rPr lang="en-US" sz="5400" b="1" dirty="0" smtClean="0"/>
            </a:br>
            <a:r>
              <a:rPr lang="en-US" sz="5400" b="1" dirty="0" smtClean="0"/>
              <a:t>But a harsh word stirs up anger</a:t>
            </a:r>
            <a:r>
              <a:rPr lang="en-US" sz="4400" b="1" dirty="0" smtClean="0"/>
              <a:t>”</a:t>
            </a:r>
            <a:endParaRPr lang="en-US" sz="4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990812702"/>
      </p:ext>
    </p:extLst>
  </p:cSld>
  <p:clrMapOvr>
    <a:masterClrMapping/>
  </p:clrMapOvr>
  <mc:AlternateContent xmlns:mc="http://schemas.openxmlformats.org/markup-compatibility/2006">
    <mc:Choice xmlns:p14="http://schemas.microsoft.com/office/powerpoint/2010/main" xmlns="" Requires="p14">
      <p:transition spd="slow" p14:dur="2000" advClick="0" advTm="86399000"/>
    </mc:Choice>
    <mc:Fallback>
      <p:transition spd="slow" advClick="0" advTm="86399000"/>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1233</TotalTime>
  <Words>354</Words>
  <Application>Microsoft Office PowerPoint</Application>
  <PresentationFormat>Custom</PresentationFormat>
  <Paragraphs>87</Paragraphs>
  <Slides>44</Slides>
  <Notes>0</Notes>
  <HiddenSlides>0</HiddenSlides>
  <MMClips>0</MMClips>
  <ScaleCrop>false</ScaleCrop>
  <HeadingPairs>
    <vt:vector size="4" baseType="variant">
      <vt:variant>
        <vt:lpstr>Theme</vt:lpstr>
      </vt:variant>
      <vt:variant>
        <vt:i4>3</vt:i4>
      </vt:variant>
      <vt:variant>
        <vt:lpstr>Slide Titles</vt:lpstr>
      </vt:variant>
      <vt:variant>
        <vt:i4>44</vt:i4>
      </vt:variant>
    </vt:vector>
  </HeadingPairs>
  <TitlesOfParts>
    <vt:vector size="47" baseType="lpstr">
      <vt:lpstr>1_Office Theme</vt:lpstr>
      <vt:lpstr>2_Office Theme</vt:lpstr>
      <vt:lpstr>3_Office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Gail</cp:lastModifiedBy>
  <cp:revision>71</cp:revision>
  <dcterms:created xsi:type="dcterms:W3CDTF">2015-05-22T23:05:41Z</dcterms:created>
  <dcterms:modified xsi:type="dcterms:W3CDTF">2015-06-06T00:46:16Z</dcterms:modified>
</cp:coreProperties>
</file>