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sldIdLst>
    <p:sldId id="441" r:id="rId3"/>
    <p:sldId id="456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71" r:id="rId13"/>
    <p:sldId id="451" r:id="rId14"/>
    <p:sldId id="452" r:id="rId15"/>
    <p:sldId id="453" r:id="rId16"/>
    <p:sldId id="454" r:id="rId17"/>
    <p:sldId id="455" r:id="rId18"/>
    <p:sldId id="479" r:id="rId19"/>
    <p:sldId id="482" r:id="rId20"/>
    <p:sldId id="457" r:id="rId21"/>
    <p:sldId id="458" r:id="rId22"/>
    <p:sldId id="459" r:id="rId23"/>
    <p:sldId id="460" r:id="rId24"/>
    <p:sldId id="461" r:id="rId25"/>
    <p:sldId id="462" r:id="rId26"/>
    <p:sldId id="463" r:id="rId27"/>
    <p:sldId id="464" r:id="rId28"/>
    <p:sldId id="465" r:id="rId29"/>
    <p:sldId id="466" r:id="rId30"/>
    <p:sldId id="467" r:id="rId31"/>
    <p:sldId id="468" r:id="rId32"/>
    <p:sldId id="469" r:id="rId33"/>
    <p:sldId id="470" r:id="rId34"/>
    <p:sldId id="472" r:id="rId35"/>
    <p:sldId id="473" r:id="rId36"/>
    <p:sldId id="474" r:id="rId37"/>
    <p:sldId id="475" r:id="rId38"/>
    <p:sldId id="476" r:id="rId39"/>
    <p:sldId id="477" r:id="rId40"/>
    <p:sldId id="478" r:id="rId41"/>
    <p:sldId id="480" r:id="rId42"/>
    <p:sldId id="481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AB3"/>
    <a:srgbClr val="B6D5D5"/>
    <a:srgbClr val="82B8C0"/>
    <a:srgbClr val="F0F5F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6397" autoAdjust="0"/>
    <p:restoredTop sz="94660" autoAdjust="0"/>
  </p:normalViewPr>
  <p:slideViewPr>
    <p:cSldViewPr snapToGrid="0" showGuides="1">
      <p:cViewPr>
        <p:scale>
          <a:sx n="75" d="100"/>
          <a:sy n="75" d="100"/>
        </p:scale>
        <p:origin x="-78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14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2EFCC-E49D-42C6-9473-2D1F0A2E865C}" type="datetimeFigureOut">
              <a:rPr lang="en-US"/>
              <a:pPr>
                <a:defRPr/>
              </a:pPr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59F8A-544A-42E2-83E2-FFC96CC1E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9338320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7478-4834-4D80-A860-F3EC53F9843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1BC55-5AD4-499B-BC64-1A79F64F68B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7B27D28-E85F-4311-AA4B-68CA57146FC1}" type="datetimeFigureOut">
              <a:rPr 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7/12/2015</a:t>
            </a:fld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60AE6A6-A1C4-4BB5-A642-0E90741B6B1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990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slow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905C60-6AD3-47F4-8E58-A85EA32A97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EB5966-85F9-4F6F-9898-CA9BB2D69EF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TithingBlank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30300" y="945573"/>
            <a:ext cx="104192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The Family and Finances</a:t>
            </a:r>
            <a:endParaRPr lang="en-US" sz="7200" dirty="0" smtClean="0"/>
          </a:p>
          <a:p>
            <a:r>
              <a:rPr lang="en-US" sz="5400" b="1" dirty="0" smtClean="0"/>
              <a:t>                1 </a:t>
            </a:r>
            <a:r>
              <a:rPr lang="en-US" sz="5400" b="1" dirty="0" smtClean="0"/>
              <a:t>Corinthian</a:t>
            </a:r>
            <a:r>
              <a:rPr lang="en-US" sz="5400" b="1" dirty="0" smtClean="0"/>
              <a:t>s </a:t>
            </a:r>
            <a:r>
              <a:rPr lang="en-US" sz="5400" b="1" dirty="0" smtClean="0"/>
              <a:t>4:2</a:t>
            </a:r>
            <a:endParaRPr lang="en-US" sz="5400" dirty="0" smtClean="0"/>
          </a:p>
          <a:p>
            <a:pPr algn="ctr"/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BERKLEY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400" y="5842000"/>
            <a:ext cx="3348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Sunday, July 12, 2015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0" y="5905500"/>
            <a:ext cx="2926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Wayne </a:t>
            </a:r>
            <a:r>
              <a:rPr lang="en-US" sz="2800" b="1" dirty="0" err="1" smtClean="0"/>
              <a:t>Hartsgrove</a:t>
            </a:r>
            <a:endParaRPr lang="en-US" sz="28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#6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The word “covet” means </a:t>
            </a:r>
            <a:r>
              <a:rPr lang="en-US" sz="5400" b="1" u="sng" dirty="0" smtClean="0"/>
              <a:t>WANTING</a:t>
            </a:r>
            <a:r>
              <a:rPr lang="en-US" sz="5400" b="1" dirty="0" smtClean="0"/>
              <a:t> what someone else has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Exodus 20:17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9299" y="1790698"/>
            <a:ext cx="109129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17 </a:t>
            </a:r>
            <a:r>
              <a:rPr lang="en-US" sz="4400" b="1" dirty="0" smtClean="0"/>
              <a:t>“You shall not covet your neighbor’s house; you shall not covet your neighbor’s wife, nor his male servant, nor his female servant, nor his ox, nor his donkey, nor anything that </a:t>
            </a:r>
            <a:r>
              <a:rPr lang="en-US" sz="4400" b="1" i="1" dirty="0" smtClean="0"/>
              <a:t>is</a:t>
            </a:r>
            <a:r>
              <a:rPr lang="en-US" sz="4400" b="1" dirty="0" smtClean="0"/>
              <a:t> your neighbor’s.”</a:t>
            </a:r>
            <a:endParaRPr lang="en-US" sz="5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#7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Live within your </a:t>
            </a:r>
            <a:r>
              <a:rPr lang="en-US" sz="5400" b="1" u="sng" dirty="0" smtClean="0"/>
              <a:t>MEANS</a:t>
            </a:r>
            <a:r>
              <a:rPr lang="en-US" sz="5400" b="1" dirty="0" smtClean="0"/>
              <a:t> (budget</a:t>
            </a:r>
            <a:r>
              <a:rPr lang="en-US" sz="5400" dirty="0" smtClean="0"/>
              <a:t>)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#8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It’s important to develop a </a:t>
            </a:r>
            <a:r>
              <a:rPr lang="en-US" sz="5400" b="1" u="sng" dirty="0" smtClean="0"/>
              <a:t>BUDGET</a:t>
            </a:r>
            <a:r>
              <a:rPr lang="en-US" sz="5400" b="1" dirty="0" smtClean="0"/>
              <a:t> and live by it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#9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Put God first and set aside your </a:t>
            </a:r>
            <a:r>
              <a:rPr lang="en-US" sz="5400" b="1" u="sng" dirty="0" smtClean="0"/>
              <a:t>TITHE</a:t>
            </a:r>
            <a:r>
              <a:rPr lang="en-US" sz="5400" b="1" dirty="0" smtClean="0"/>
              <a:t> from each paycheck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#10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Tithing is giving a </a:t>
            </a:r>
            <a:r>
              <a:rPr lang="en-US" sz="5400" b="1" u="sng" dirty="0" smtClean="0"/>
              <a:t>TENTH</a:t>
            </a:r>
            <a:r>
              <a:rPr lang="en-US" sz="5400" b="1" dirty="0" smtClean="0"/>
              <a:t> of one’s income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#11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Our tithe belongs to the </a:t>
            </a:r>
            <a:r>
              <a:rPr lang="en-US" sz="5400" b="1" u="sng" dirty="0" smtClean="0"/>
              <a:t>STOREHOUSE</a:t>
            </a:r>
            <a:r>
              <a:rPr lang="en-US" sz="5400" b="1" dirty="0" smtClean="0"/>
              <a:t>, the </a:t>
            </a:r>
            <a:r>
              <a:rPr lang="en-US" sz="5400" b="1" u="sng" dirty="0" smtClean="0"/>
              <a:t>CHURCH</a:t>
            </a:r>
            <a:r>
              <a:rPr lang="en-US" sz="5400" b="1" dirty="0" smtClean="0"/>
              <a:t>, where we are being fed spiritually according to Malachi 3:8-10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ithingPg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15846" y="1050309"/>
            <a:ext cx="100295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 SCRIPTURES</a:t>
            </a:r>
          </a:p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(in the same order as reverse side of Sermon Notes)</a:t>
            </a:r>
            <a:endParaRPr lang="en-US" sz="8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Matthew 15:3-4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3 </a:t>
            </a:r>
            <a:r>
              <a:rPr lang="en-US" sz="4400" b="1" dirty="0" smtClean="0"/>
              <a:t>He answered and said to them, “Why do you also transgress the commandment of God because of your tradition? </a:t>
            </a:r>
            <a:r>
              <a:rPr lang="en-US" sz="4400" b="1" baseline="30000" dirty="0" smtClean="0"/>
              <a:t>4 </a:t>
            </a:r>
            <a:r>
              <a:rPr lang="en-US" sz="4400" b="1" dirty="0" smtClean="0"/>
              <a:t>For God commanded, saying, ‘Honor your father and your mother’; and, ‘He who curses father or mother, let him be put to death.’</a:t>
            </a:r>
            <a:endParaRPr lang="en-US" sz="4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Corinthians 4:2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2 </a:t>
            </a:r>
            <a:r>
              <a:rPr lang="en-US" sz="5400" b="1" dirty="0" smtClean="0"/>
              <a:t>Moreover it is required in stewards that one be found faithful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Matthew 15:5-6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 </a:t>
            </a:r>
            <a:r>
              <a:rPr lang="en-US" sz="4400" b="1" baseline="30000" dirty="0" smtClean="0"/>
              <a:t>5 </a:t>
            </a:r>
            <a:r>
              <a:rPr lang="en-US" sz="4400" b="1" dirty="0" smtClean="0"/>
              <a:t>But you say, ‘Whoever says to his father or mother, “Whatever profit you might have received from me </a:t>
            </a:r>
            <a:r>
              <a:rPr lang="en-US" sz="4400" b="1" i="1" dirty="0" smtClean="0"/>
              <a:t>is</a:t>
            </a:r>
            <a:r>
              <a:rPr lang="en-US" sz="4400" b="1" dirty="0" smtClean="0"/>
              <a:t> a gift </a:t>
            </a:r>
            <a:r>
              <a:rPr lang="en-US" sz="4400" b="1" i="1" dirty="0" smtClean="0"/>
              <a:t>to God</a:t>
            </a:r>
            <a:r>
              <a:rPr lang="en-US" sz="4400" b="1" dirty="0" smtClean="0"/>
              <a:t>”— </a:t>
            </a:r>
            <a:r>
              <a:rPr lang="en-US" sz="4400" b="1" baseline="30000" dirty="0" smtClean="0"/>
              <a:t>6 </a:t>
            </a:r>
            <a:r>
              <a:rPr lang="en-US" sz="4400" b="1" dirty="0" smtClean="0"/>
              <a:t>then he need not honor his father or mother.’</a:t>
            </a:r>
            <a:r>
              <a:rPr lang="en-US" sz="4400" b="1" baseline="30000" dirty="0" smtClean="0"/>
              <a:t> </a:t>
            </a:r>
            <a:r>
              <a:rPr lang="en-US" sz="4400" b="1" dirty="0" smtClean="0"/>
              <a:t>Thus you have made the commandment of God of no effect by your tradition</a:t>
            </a:r>
            <a:endParaRPr lang="en-US" sz="40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Ephesians 4:28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 </a:t>
            </a:r>
            <a:r>
              <a:rPr lang="en-US" sz="4800" b="1" baseline="30000" dirty="0" smtClean="0"/>
              <a:t>28 </a:t>
            </a:r>
            <a:r>
              <a:rPr lang="en-US" sz="4800" b="1" dirty="0" smtClean="0"/>
              <a:t>Let him who stole steal no longer, but rather let him labor, working with </a:t>
            </a:r>
            <a:r>
              <a:rPr lang="en-US" sz="4800" b="1" i="1" dirty="0" smtClean="0"/>
              <a:t>his </a:t>
            </a:r>
            <a:r>
              <a:rPr lang="en-US" sz="4800" b="1" dirty="0" smtClean="0"/>
              <a:t>hands what is good, that he may have something to give him who has need</a:t>
            </a:r>
            <a:r>
              <a:rPr lang="en-US" sz="4400" b="1" dirty="0" smtClean="0"/>
              <a:t>.</a:t>
            </a:r>
            <a:endParaRPr lang="en-US" sz="4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James 2:15-16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baseline="30000" dirty="0" smtClean="0"/>
              <a:t>15 </a:t>
            </a:r>
            <a:r>
              <a:rPr lang="en-US" sz="4800" b="1" dirty="0" smtClean="0"/>
              <a:t>If a brother or sister is naked and destitute of daily food, </a:t>
            </a:r>
            <a:r>
              <a:rPr lang="en-US" sz="4800" b="1" baseline="30000" dirty="0" smtClean="0"/>
              <a:t>16 </a:t>
            </a:r>
            <a:r>
              <a:rPr lang="en-US" sz="4800" b="1" dirty="0" smtClean="0"/>
              <a:t>and one of you says to them, “Depart in peace, be warmed and filled,” but you do not give them the things which are needed for the body, what </a:t>
            </a:r>
            <a:r>
              <a:rPr lang="en-US" sz="4800" b="1" i="1" dirty="0" smtClean="0"/>
              <a:t>does it</a:t>
            </a:r>
            <a:r>
              <a:rPr lang="en-US" sz="4800" b="1" dirty="0" smtClean="0"/>
              <a:t> profit?</a:t>
            </a:r>
            <a:endParaRPr lang="en-US" sz="4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Timothy 5:17-18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854198"/>
            <a:ext cx="109129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17 </a:t>
            </a:r>
            <a:r>
              <a:rPr lang="en-US" sz="4400" b="1" dirty="0" smtClean="0"/>
              <a:t>Let the elders who rule well be counted worthy of double honor, especially those who </a:t>
            </a:r>
            <a:r>
              <a:rPr lang="en-US" sz="4000" b="1" dirty="0" smtClean="0"/>
              <a:t>labor</a:t>
            </a:r>
            <a:r>
              <a:rPr lang="en-US" sz="4400" b="1" dirty="0" smtClean="0"/>
              <a:t> in the word and doctrine. </a:t>
            </a:r>
            <a:r>
              <a:rPr lang="en-US" sz="4400" b="1" baseline="30000" dirty="0" smtClean="0"/>
              <a:t>18 </a:t>
            </a:r>
            <a:r>
              <a:rPr lang="en-US" sz="4400" b="1" dirty="0" smtClean="0"/>
              <a:t>For the Scripture says, “You shall not muzzle an ox while it treads out the grain,” and, “The laborer </a:t>
            </a:r>
            <a:r>
              <a:rPr lang="en-US" sz="4400" b="1" i="1" dirty="0" smtClean="0"/>
              <a:t>is</a:t>
            </a:r>
            <a:r>
              <a:rPr lang="en-US" sz="4400" b="1" dirty="0" smtClean="0"/>
              <a:t> worthy of his wages.”</a:t>
            </a:r>
            <a:endParaRPr lang="en-US" sz="4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Timothy 5:19-21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536698"/>
            <a:ext cx="109129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/>
              <a:t>19 </a:t>
            </a:r>
            <a:r>
              <a:rPr lang="en-US" sz="4000" b="1" dirty="0" smtClean="0"/>
              <a:t>Do not receive an accusation against an elder except from two or three witnesses. </a:t>
            </a:r>
            <a:r>
              <a:rPr lang="en-US" sz="4000" b="1" baseline="30000" dirty="0" smtClean="0"/>
              <a:t>20 </a:t>
            </a:r>
            <a:r>
              <a:rPr lang="en-US" sz="4000" b="1" dirty="0" smtClean="0"/>
              <a:t>Those who are sinning rebuke in the presence of all, that the rest also may fear.</a:t>
            </a:r>
          </a:p>
          <a:p>
            <a:r>
              <a:rPr lang="en-US" sz="4000" b="1" baseline="30000" dirty="0" smtClean="0"/>
              <a:t>21 </a:t>
            </a:r>
            <a:r>
              <a:rPr lang="en-US" sz="4000" b="1" dirty="0" smtClean="0"/>
              <a:t>I charge </a:t>
            </a:r>
            <a:r>
              <a:rPr lang="en-US" sz="4000" b="1" i="1" dirty="0" smtClean="0"/>
              <a:t>you</a:t>
            </a:r>
            <a:r>
              <a:rPr lang="en-US" sz="4000" b="1" dirty="0" smtClean="0"/>
              <a:t> before God and the Lord Jesus Christ and the elect angels that you observe these things without prejudice, doing nothing with partiality.</a:t>
            </a:r>
            <a:endParaRPr lang="en-US" sz="4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Luke 12:13-15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536698"/>
            <a:ext cx="109129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/>
              <a:t>13 </a:t>
            </a:r>
            <a:r>
              <a:rPr lang="en-US" sz="4000" b="1" dirty="0" smtClean="0"/>
              <a:t>Then one from the crowd said to Him, “Teacher, tell my brother to divide the inheritance with me.”</a:t>
            </a:r>
          </a:p>
          <a:p>
            <a:r>
              <a:rPr lang="en-US" sz="4000" b="1" baseline="30000" dirty="0" smtClean="0"/>
              <a:t>14 </a:t>
            </a:r>
            <a:r>
              <a:rPr lang="en-US" sz="4000" b="1" dirty="0" smtClean="0"/>
              <a:t>But He said to him, “Man, who made Me a judge or an arbitrator over you?”</a:t>
            </a:r>
            <a:r>
              <a:rPr lang="en-US" sz="4000" b="1" baseline="30000" dirty="0" smtClean="0"/>
              <a:t>15 </a:t>
            </a:r>
            <a:r>
              <a:rPr lang="en-US" sz="4000" b="1" dirty="0" smtClean="0"/>
              <a:t>And He said to them, “Take heed and beware of covetousness,</a:t>
            </a:r>
            <a:r>
              <a:rPr lang="en-US" sz="4000" b="1" baseline="30000" dirty="0" smtClean="0"/>
              <a:t> </a:t>
            </a:r>
            <a:r>
              <a:rPr lang="en-US" sz="4000" b="1" dirty="0" smtClean="0"/>
              <a:t>for one’s life does not consist in the abundance of the things he possesses.”</a:t>
            </a:r>
            <a:endParaRPr lang="en-US" sz="4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Luke 12:13-15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536698"/>
            <a:ext cx="109129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/>
              <a:t>13 </a:t>
            </a:r>
            <a:r>
              <a:rPr lang="en-US" sz="4000" b="1" dirty="0" smtClean="0"/>
              <a:t>Then one from the crowd said to Him, “Teacher, tell my brother to divide the inheritance with me.”</a:t>
            </a:r>
          </a:p>
          <a:p>
            <a:r>
              <a:rPr lang="en-US" sz="4000" b="1" baseline="30000" dirty="0" smtClean="0"/>
              <a:t>14 </a:t>
            </a:r>
            <a:r>
              <a:rPr lang="en-US" sz="4000" b="1" dirty="0" smtClean="0"/>
              <a:t>But He said to him, “Man, who made Me a judge or an arbitrator over you?”</a:t>
            </a:r>
            <a:r>
              <a:rPr lang="en-US" sz="4000" b="1" baseline="30000" dirty="0" smtClean="0"/>
              <a:t>15 </a:t>
            </a:r>
            <a:r>
              <a:rPr lang="en-US" sz="4000" b="1" dirty="0" smtClean="0"/>
              <a:t>And He said to them, “Take heed and beware of covetousness,</a:t>
            </a:r>
            <a:r>
              <a:rPr lang="en-US" sz="4000" b="1" baseline="30000" dirty="0" smtClean="0"/>
              <a:t> </a:t>
            </a:r>
            <a:r>
              <a:rPr lang="en-US" sz="4000" b="1" dirty="0" smtClean="0"/>
              <a:t>for one’s life does not consist in the abundance of the things he possesses.”</a:t>
            </a:r>
            <a:endParaRPr lang="en-US" sz="4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Timothy 6:6-8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536698"/>
            <a:ext cx="109129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6 </a:t>
            </a:r>
            <a:r>
              <a:rPr lang="en-US" sz="4400" b="1" dirty="0" smtClean="0"/>
              <a:t>Now godliness with contentment is great gain. </a:t>
            </a:r>
            <a:r>
              <a:rPr lang="en-US" sz="4400" b="1" baseline="30000" dirty="0" smtClean="0"/>
              <a:t>7 </a:t>
            </a:r>
            <a:r>
              <a:rPr lang="en-US" sz="4400" b="1" dirty="0" smtClean="0"/>
              <a:t>For we brought nothing into </a:t>
            </a:r>
            <a:r>
              <a:rPr lang="en-US" sz="4400" b="1" i="1" dirty="0" smtClean="0"/>
              <a:t>this </a:t>
            </a:r>
            <a:r>
              <a:rPr lang="en-US" sz="4400" b="1" dirty="0" smtClean="0"/>
              <a:t>world, </a:t>
            </a:r>
            <a:r>
              <a:rPr lang="en-US" sz="4400" b="1" i="1" dirty="0" smtClean="0"/>
              <a:t>and it is</a:t>
            </a:r>
            <a:r>
              <a:rPr lang="en-US" sz="4400" b="1" dirty="0" smtClean="0"/>
              <a:t> certain</a:t>
            </a:r>
            <a:r>
              <a:rPr lang="en-US" sz="4400" b="1" baseline="30000" dirty="0" smtClean="0"/>
              <a:t> </a:t>
            </a:r>
            <a:r>
              <a:rPr lang="en-US" sz="4400" b="1" dirty="0" smtClean="0"/>
              <a:t>we can carry nothing out. </a:t>
            </a:r>
            <a:r>
              <a:rPr lang="en-US" sz="4400" b="1" baseline="30000" dirty="0" smtClean="0"/>
              <a:t>8 </a:t>
            </a:r>
            <a:r>
              <a:rPr lang="en-US" sz="4400" b="1" dirty="0" smtClean="0"/>
              <a:t>And having food and clothing, with these we shall be content.</a:t>
            </a:r>
            <a:r>
              <a:rPr lang="en-US" sz="3200" dirty="0" smtClean="0"/>
              <a:t> </a:t>
            </a:r>
            <a:endParaRPr lang="en-US" sz="32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Timothy 6:9-11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536698"/>
            <a:ext cx="109129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/>
              <a:t>9 </a:t>
            </a:r>
            <a:r>
              <a:rPr lang="en-US" sz="4000" b="1" dirty="0" smtClean="0"/>
              <a:t>But those who desire to be rich fall into temptation and a snare, and </a:t>
            </a:r>
            <a:r>
              <a:rPr lang="en-US" sz="4000" b="1" i="1" dirty="0" smtClean="0"/>
              <a:t>into</a:t>
            </a:r>
            <a:r>
              <a:rPr lang="en-US" sz="4000" b="1" dirty="0" smtClean="0"/>
              <a:t> many foolish and harmful lusts which drown men in destruction and perdition. </a:t>
            </a:r>
            <a:r>
              <a:rPr lang="en-US" sz="4000" b="1" baseline="30000" dirty="0" smtClean="0"/>
              <a:t>10 </a:t>
            </a:r>
            <a:r>
              <a:rPr lang="en-US" sz="4000" b="1" dirty="0" smtClean="0"/>
              <a:t>For the love of money is a root of all </a:t>
            </a:r>
            <a:r>
              <a:rPr lang="en-US" sz="4000" b="1" i="1" dirty="0" smtClean="0"/>
              <a:t>kinds of </a:t>
            </a:r>
            <a:r>
              <a:rPr lang="en-US" sz="4000" b="1" dirty="0" smtClean="0"/>
              <a:t>evil, for which some have strayed from the faith in their greediness, and pierced themselves through with many sorrows.</a:t>
            </a:r>
            <a:endParaRPr lang="en-US" sz="4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10:9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689098"/>
            <a:ext cx="109129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9 </a:t>
            </a:r>
            <a:r>
              <a:rPr lang="en-US" sz="4400" b="1" dirty="0" smtClean="0"/>
              <a:t>He who walks with integrity walks securely,</a:t>
            </a:r>
            <a:br>
              <a:rPr lang="en-US" sz="4400" b="1" dirty="0" smtClean="0"/>
            </a:br>
            <a:r>
              <a:rPr lang="en-US" sz="4400" b="1" dirty="0" smtClean="0"/>
              <a:t>But he who perverts his ways will become known</a:t>
            </a:r>
            <a:endParaRPr lang="en-US" sz="4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30300" y="945573"/>
            <a:ext cx="104192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I.    Possessions We Hold</a:t>
            </a:r>
            <a:endParaRPr lang="en-US" sz="7200" dirty="0" smtClean="0"/>
          </a:p>
          <a:p>
            <a:r>
              <a:rPr lang="en-US" sz="7200" b="1" dirty="0" smtClean="0"/>
              <a:t>II.   Obligations We Make</a:t>
            </a:r>
            <a:endParaRPr lang="en-US" sz="7200" dirty="0" smtClean="0"/>
          </a:p>
          <a:p>
            <a:r>
              <a:rPr lang="en-US" sz="7200" b="1" dirty="0" smtClean="0"/>
              <a:t>III.  Gifts We Bring</a:t>
            </a:r>
            <a:endParaRPr lang="en-US" sz="7200" dirty="0" smtClean="0"/>
          </a:p>
          <a:p>
            <a:pPr algn="ctr"/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BERKLEY" panose="02000000000000000000" pitchFamily="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11:1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752598"/>
            <a:ext cx="109129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Dishonest scales </a:t>
            </a:r>
            <a:r>
              <a:rPr lang="en-US" sz="4400" b="1" i="1" dirty="0" smtClean="0"/>
              <a:t>are</a:t>
            </a:r>
            <a:r>
              <a:rPr lang="en-US" sz="4400" b="1" dirty="0" smtClean="0"/>
              <a:t> an abomination to the </a:t>
            </a:r>
            <a:r>
              <a:rPr lang="en-US" sz="4400" b="1" cap="small" dirty="0" smtClean="0"/>
              <a:t>Lord</a:t>
            </a:r>
            <a:r>
              <a:rPr lang="en-US" sz="4400" b="1" dirty="0" smtClean="0"/>
              <a:t>,</a:t>
            </a:r>
            <a:br>
              <a:rPr lang="en-US" sz="4400" b="1" dirty="0" smtClean="0"/>
            </a:br>
            <a:r>
              <a:rPr lang="en-US" sz="4400" b="1" dirty="0" smtClean="0"/>
              <a:t>But a just weight </a:t>
            </a:r>
            <a:r>
              <a:rPr lang="en-US" sz="4400" b="1" i="1" dirty="0" smtClean="0"/>
              <a:t>is</a:t>
            </a:r>
            <a:r>
              <a:rPr lang="en-US" sz="4400" b="1" dirty="0" smtClean="0"/>
              <a:t> His delight.</a:t>
            </a:r>
            <a:endParaRPr lang="en-US" sz="4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9:6-8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6599" y="1752598"/>
            <a:ext cx="109129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/>
              <a:t>6 </a:t>
            </a:r>
            <a:r>
              <a:rPr lang="en-US" sz="3600" b="1" dirty="0" smtClean="0"/>
              <a:t>But this </a:t>
            </a:r>
            <a:r>
              <a:rPr lang="en-US" sz="3600" b="1" i="1" dirty="0" smtClean="0"/>
              <a:t>I say:</a:t>
            </a:r>
            <a:r>
              <a:rPr lang="en-US" sz="3600" b="1" dirty="0" smtClean="0"/>
              <a:t> He who sows sparingly will also reap sparingly, and he who sows bountifully will also reap bountifully. </a:t>
            </a:r>
            <a:r>
              <a:rPr lang="en-US" sz="3600" b="1" baseline="30000" dirty="0" smtClean="0"/>
              <a:t>7 </a:t>
            </a:r>
            <a:r>
              <a:rPr lang="en-US" sz="3600" b="1" i="1" dirty="0" smtClean="0"/>
              <a:t>So let</a:t>
            </a:r>
            <a:r>
              <a:rPr lang="en-US" sz="3600" b="1" dirty="0" smtClean="0"/>
              <a:t> each one </a:t>
            </a:r>
            <a:r>
              <a:rPr lang="en-US" sz="3600" b="1" i="1" dirty="0" smtClean="0"/>
              <a:t>give</a:t>
            </a:r>
            <a:r>
              <a:rPr lang="en-US" sz="3600" b="1" dirty="0" smtClean="0"/>
              <a:t> as he purposes in his heart, not grudgingly or of necessity; for God loves a cheerful giver. </a:t>
            </a:r>
            <a:r>
              <a:rPr lang="en-US" sz="3600" b="1" baseline="30000" dirty="0" smtClean="0"/>
              <a:t>8 </a:t>
            </a:r>
            <a:r>
              <a:rPr lang="en-US" sz="3600" b="1" dirty="0" smtClean="0"/>
              <a:t>And God </a:t>
            </a:r>
            <a:r>
              <a:rPr lang="en-US" sz="3600" b="1" i="1" dirty="0" smtClean="0"/>
              <a:t>is </a:t>
            </a:r>
            <a:r>
              <a:rPr lang="en-US" sz="3600" b="1" dirty="0" smtClean="0"/>
              <a:t>able to make all grace abound toward you, that you, always having all sufficiency in all </a:t>
            </a:r>
            <a:r>
              <a:rPr lang="en-US" sz="3600" b="1" i="1" dirty="0" smtClean="0"/>
              <a:t>things,</a:t>
            </a:r>
            <a:r>
              <a:rPr lang="en-US" sz="3600" b="1" dirty="0" smtClean="0"/>
              <a:t> may have an abundance for every good work.</a:t>
            </a:r>
            <a:r>
              <a:rPr lang="en-US" sz="2400" dirty="0" smtClean="0"/>
              <a:t> </a:t>
            </a:r>
            <a:endParaRPr lang="en-US" sz="4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9:9-11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587498"/>
            <a:ext cx="1091290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 </a:t>
            </a:r>
            <a:r>
              <a:rPr lang="en-US" sz="3200" b="1" baseline="30000" dirty="0" smtClean="0"/>
              <a:t>9 </a:t>
            </a:r>
            <a:r>
              <a:rPr lang="en-US" sz="3200" b="1" dirty="0" smtClean="0"/>
              <a:t>As it is written:</a:t>
            </a:r>
          </a:p>
          <a:p>
            <a:r>
              <a:rPr lang="en-US" sz="3200" b="1" dirty="0" smtClean="0"/>
              <a:t>“He has dispersed abroad,</a:t>
            </a:r>
            <a:br>
              <a:rPr lang="en-US" sz="3200" b="1" dirty="0" smtClean="0"/>
            </a:br>
            <a:r>
              <a:rPr lang="en-US" sz="3200" b="1" dirty="0" smtClean="0"/>
              <a:t>He has given to the poor;</a:t>
            </a:r>
            <a:br>
              <a:rPr lang="en-US" sz="3200" b="1" dirty="0" smtClean="0"/>
            </a:br>
            <a:r>
              <a:rPr lang="en-US" sz="3200" b="1" dirty="0" smtClean="0"/>
              <a:t>His righteousness endures forever.”</a:t>
            </a:r>
          </a:p>
          <a:p>
            <a:r>
              <a:rPr lang="en-US" sz="3200" b="1" baseline="30000" dirty="0" smtClean="0"/>
              <a:t>10 </a:t>
            </a:r>
            <a:r>
              <a:rPr lang="en-US" sz="3200" b="1" dirty="0" smtClean="0"/>
              <a:t>Now may He who supplies seed to the </a:t>
            </a:r>
            <a:r>
              <a:rPr lang="en-US" sz="3200" b="1" dirty="0" err="1" smtClean="0"/>
              <a:t>sower</a:t>
            </a:r>
            <a:r>
              <a:rPr lang="en-US" sz="3200" b="1" dirty="0" smtClean="0"/>
              <a:t>, and bread for food, supply and multiply the seed you have </a:t>
            </a:r>
            <a:r>
              <a:rPr lang="en-US" sz="3200" b="1" i="1" dirty="0" smtClean="0"/>
              <a:t>sown</a:t>
            </a:r>
            <a:r>
              <a:rPr lang="en-US" sz="3200" b="1" dirty="0" smtClean="0"/>
              <a:t> and increase the fruits of your righteousness,</a:t>
            </a:r>
            <a:r>
              <a:rPr lang="en-US" sz="3200" b="1" baseline="30000" dirty="0" smtClean="0"/>
              <a:t>11 </a:t>
            </a:r>
            <a:r>
              <a:rPr lang="en-US" sz="3200" b="1" dirty="0" smtClean="0"/>
              <a:t>while </a:t>
            </a:r>
            <a:r>
              <a:rPr lang="en-US" sz="3200" b="1" i="1" dirty="0" smtClean="0"/>
              <a:t>you are</a:t>
            </a:r>
            <a:r>
              <a:rPr lang="en-US" sz="3200" b="1" dirty="0" smtClean="0"/>
              <a:t> enriched in everything for all liberality, which causes thanksgiving through us to God.</a:t>
            </a:r>
          </a:p>
          <a:p>
            <a:endParaRPr lang="en-US" sz="4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22:7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/>
              <a:t>7 </a:t>
            </a:r>
            <a:r>
              <a:rPr lang="en-US" sz="4000" b="1" dirty="0" smtClean="0"/>
              <a:t>The rich rules over the poor,</a:t>
            </a:r>
            <a:br>
              <a:rPr lang="en-US" sz="4000" b="1" dirty="0" smtClean="0"/>
            </a:br>
            <a:r>
              <a:rPr lang="en-US" sz="4000" b="1" dirty="0" smtClean="0"/>
              <a:t>And the borrower </a:t>
            </a:r>
            <a:r>
              <a:rPr lang="en-US" sz="4000" b="1" i="1" dirty="0" smtClean="0"/>
              <a:t>is</a:t>
            </a:r>
            <a:r>
              <a:rPr lang="en-US" sz="4000" b="1" dirty="0" smtClean="0"/>
              <a:t> servant to the lender.</a:t>
            </a:r>
            <a:endParaRPr lang="en-US" sz="48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22:26,27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baseline="30000" dirty="0" smtClean="0"/>
              <a:t>26 </a:t>
            </a:r>
            <a:r>
              <a:rPr lang="en-US" sz="4000" b="1" dirty="0" smtClean="0"/>
              <a:t>Do not be one of those who shakes hands in a pledge,</a:t>
            </a:r>
            <a:br>
              <a:rPr lang="en-US" sz="4000" b="1" dirty="0" smtClean="0"/>
            </a:br>
            <a:r>
              <a:rPr lang="en-US" sz="4000" b="1" dirty="0" smtClean="0"/>
              <a:t>One of those who is surety for debts;</a:t>
            </a:r>
            <a:br>
              <a:rPr lang="en-US" sz="4000" b="1" dirty="0" smtClean="0"/>
            </a:br>
            <a:r>
              <a:rPr lang="en-US" sz="4000" b="1" baseline="30000" dirty="0" smtClean="0"/>
              <a:t>27 </a:t>
            </a:r>
            <a:r>
              <a:rPr lang="en-US" sz="4000" b="1" dirty="0" smtClean="0"/>
              <a:t>If you have nothing </a:t>
            </a:r>
            <a:r>
              <a:rPr lang="en-US" sz="4000" b="1" i="1" dirty="0" smtClean="0"/>
              <a:t>with which</a:t>
            </a:r>
            <a:r>
              <a:rPr lang="en-US" sz="4000" b="1" dirty="0" smtClean="0"/>
              <a:t> to pay,</a:t>
            </a:r>
            <a:br>
              <a:rPr lang="en-US" sz="4000" b="1" dirty="0" smtClean="0"/>
            </a:br>
            <a:r>
              <a:rPr lang="en-US" sz="4000" b="1" dirty="0" smtClean="0"/>
              <a:t>Why should he take away your bed from under you?</a:t>
            </a:r>
            <a:endParaRPr lang="en-US" sz="48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Genesis 3:6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6 </a:t>
            </a:r>
            <a:r>
              <a:rPr lang="en-US" sz="4400" b="1" dirty="0" smtClean="0"/>
              <a:t>So when the woman saw that the tree </a:t>
            </a:r>
            <a:r>
              <a:rPr lang="en-US" sz="4400" b="1" i="1" dirty="0" smtClean="0"/>
              <a:t>was</a:t>
            </a:r>
            <a:r>
              <a:rPr lang="en-US" sz="4400" b="1" dirty="0" smtClean="0"/>
              <a:t> good for food, that it </a:t>
            </a:r>
            <a:r>
              <a:rPr lang="en-US" sz="4400" b="1" i="1" dirty="0" smtClean="0"/>
              <a:t>was</a:t>
            </a:r>
            <a:r>
              <a:rPr lang="en-US" sz="4400" b="1" dirty="0" smtClean="0"/>
              <a:t> pleasant to the eyes, and a tree desirable to make </a:t>
            </a:r>
            <a:r>
              <a:rPr lang="en-US" sz="4400" b="1" i="1" dirty="0" smtClean="0"/>
              <a:t>one</a:t>
            </a:r>
            <a:r>
              <a:rPr lang="en-US" sz="4400" b="1" dirty="0" smtClean="0"/>
              <a:t> wise, she took of its fruit and ate. She also gave to her husband with her, and he ate.</a:t>
            </a:r>
            <a:r>
              <a:rPr lang="en-US" sz="2800" dirty="0" smtClean="0"/>
              <a:t> </a:t>
            </a:r>
            <a:endParaRPr lang="en-US" sz="4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Genesis 3:7-8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/>
              <a:t>7 </a:t>
            </a:r>
            <a:r>
              <a:rPr lang="en-US" sz="3600" b="1" dirty="0" smtClean="0"/>
              <a:t>Then the eyes of both of them were opened, and they knew that they </a:t>
            </a:r>
            <a:r>
              <a:rPr lang="en-US" sz="3600" b="1" i="1" dirty="0" smtClean="0"/>
              <a:t>were</a:t>
            </a:r>
            <a:r>
              <a:rPr lang="en-US" sz="3600" b="1" dirty="0" smtClean="0"/>
              <a:t> naked; and they sewed fig leaves together and made themselves coverings.</a:t>
            </a:r>
          </a:p>
          <a:p>
            <a:r>
              <a:rPr lang="en-US" sz="3600" b="1" baseline="30000" dirty="0" smtClean="0"/>
              <a:t>8 </a:t>
            </a:r>
            <a:r>
              <a:rPr lang="en-US" sz="3600" b="1" dirty="0" smtClean="0"/>
              <a:t>And they heard the sound of the </a:t>
            </a:r>
            <a:r>
              <a:rPr lang="en-US" sz="3600" b="1" cap="small" dirty="0" smtClean="0"/>
              <a:t>Lord</a:t>
            </a:r>
            <a:r>
              <a:rPr lang="en-US" sz="3600" b="1" dirty="0" smtClean="0"/>
              <a:t> God walking in the garden in the cool of the day, and Adam and his wife hid themselves from the presence of the </a:t>
            </a:r>
            <a:r>
              <a:rPr lang="en-US" sz="3600" b="1" cap="small" dirty="0" smtClean="0"/>
              <a:t>Lord </a:t>
            </a:r>
            <a:r>
              <a:rPr lang="en-US" sz="3600" b="1" dirty="0" smtClean="0"/>
              <a:t>God among the trees of the garden</a:t>
            </a:r>
            <a:endParaRPr lang="en-US" sz="48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Joshua 7:21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21 </a:t>
            </a:r>
            <a:r>
              <a:rPr lang="en-US" sz="4400" b="1" dirty="0" smtClean="0"/>
              <a:t>When I saw among the spoils a beautiful Babylonian garment, two hundred shekels of silver, and a wedge of gold weighing fifty shekels, I coveted them and took them. And there they are, hidden in the earth in the midst of my tent, with the silver under it.”</a:t>
            </a:r>
            <a:endParaRPr lang="en-US" sz="6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Chronicles 29:14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14 </a:t>
            </a:r>
            <a:r>
              <a:rPr lang="en-US" sz="4400" b="1" dirty="0" smtClean="0"/>
              <a:t>But who </a:t>
            </a:r>
            <a:r>
              <a:rPr lang="en-US" sz="4400" b="1" i="1" dirty="0" smtClean="0"/>
              <a:t>am</a:t>
            </a:r>
            <a:r>
              <a:rPr lang="en-US" sz="4400" b="1" dirty="0" smtClean="0"/>
              <a:t> I, and who </a:t>
            </a:r>
            <a:r>
              <a:rPr lang="en-US" sz="4400" b="1" i="1" dirty="0" smtClean="0"/>
              <a:t>are</a:t>
            </a:r>
            <a:r>
              <a:rPr lang="en-US" sz="4400" b="1" dirty="0" smtClean="0"/>
              <a:t> my people,</a:t>
            </a:r>
            <a:br>
              <a:rPr lang="en-US" sz="4400" b="1" dirty="0" smtClean="0"/>
            </a:br>
            <a:r>
              <a:rPr lang="en-US" sz="4400" b="1" dirty="0" smtClean="0"/>
              <a:t>That we should be able to offer so willingly as this?</a:t>
            </a:r>
            <a:br>
              <a:rPr lang="en-US" sz="4400" b="1" dirty="0" smtClean="0"/>
            </a:br>
            <a:r>
              <a:rPr lang="en-US" sz="4400" b="1" dirty="0" smtClean="0"/>
              <a:t>For all things </a:t>
            </a:r>
            <a:r>
              <a:rPr lang="en-US" sz="4400" b="1" i="1" dirty="0" smtClean="0"/>
              <a:t>come</a:t>
            </a:r>
            <a:r>
              <a:rPr lang="en-US" sz="4400" b="1" dirty="0" smtClean="0"/>
              <a:t> from You,</a:t>
            </a:r>
            <a:br>
              <a:rPr lang="en-US" sz="4400" b="1" dirty="0" smtClean="0"/>
            </a:br>
            <a:r>
              <a:rPr lang="en-US" sz="4400" b="1" dirty="0" smtClean="0"/>
              <a:t>And of Your own we have given You.</a:t>
            </a:r>
            <a:endParaRPr lang="en-US" sz="6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Psalm 24:1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The earth </a:t>
            </a:r>
            <a:r>
              <a:rPr lang="en-US" sz="4400" b="1" i="1" dirty="0" smtClean="0"/>
              <a:t>is</a:t>
            </a:r>
            <a:r>
              <a:rPr lang="en-US" sz="4400" b="1" dirty="0" smtClean="0"/>
              <a:t> the </a:t>
            </a:r>
            <a:r>
              <a:rPr lang="en-US" sz="4400" b="1" cap="small" dirty="0" smtClean="0"/>
              <a:t>Lord</a:t>
            </a:r>
            <a:r>
              <a:rPr lang="en-US" sz="4400" b="1" dirty="0" smtClean="0"/>
              <a:t>’s, and all its fullness,</a:t>
            </a:r>
            <a:br>
              <a:rPr lang="en-US" sz="4400" b="1" dirty="0" smtClean="0"/>
            </a:br>
            <a:r>
              <a:rPr lang="en-US" sz="4400" b="1" dirty="0" smtClean="0"/>
              <a:t>The world and those who dwell therein</a:t>
            </a:r>
            <a:endParaRPr lang="en-US" sz="6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02604" y="2301009"/>
            <a:ext cx="1061540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8:12-14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/>
              <a:t>12 </a:t>
            </a:r>
            <a:r>
              <a:rPr lang="en-US" sz="3600" b="1" dirty="0" smtClean="0"/>
              <a:t>For if there is first a willing mind, </a:t>
            </a:r>
            <a:r>
              <a:rPr lang="en-US" sz="3600" b="1" i="1" dirty="0" smtClean="0"/>
              <a:t>it is</a:t>
            </a:r>
            <a:r>
              <a:rPr lang="en-US" sz="3600" b="1" dirty="0" smtClean="0"/>
              <a:t> accepted according to what one has, </a:t>
            </a:r>
            <a:r>
              <a:rPr lang="en-US" sz="3600" b="1" i="1" dirty="0" smtClean="0"/>
              <a:t>and </a:t>
            </a:r>
            <a:r>
              <a:rPr lang="en-US" sz="3600" b="1" dirty="0" smtClean="0"/>
              <a:t>not according to what he does not have.</a:t>
            </a:r>
          </a:p>
          <a:p>
            <a:r>
              <a:rPr lang="en-US" sz="3600" b="1" baseline="30000" dirty="0" smtClean="0"/>
              <a:t>13 </a:t>
            </a:r>
            <a:r>
              <a:rPr lang="en-US" sz="3600" b="1" dirty="0" smtClean="0"/>
              <a:t>For </a:t>
            </a:r>
            <a:r>
              <a:rPr lang="en-US" sz="3600" b="1" i="1" dirty="0" smtClean="0"/>
              <a:t>I do</a:t>
            </a:r>
            <a:r>
              <a:rPr lang="en-US" sz="3600" b="1" dirty="0" smtClean="0"/>
              <a:t> not mean that others should be eased and you burdened; </a:t>
            </a:r>
            <a:r>
              <a:rPr lang="en-US" sz="3600" b="1" baseline="30000" dirty="0" smtClean="0"/>
              <a:t>14 </a:t>
            </a:r>
            <a:r>
              <a:rPr lang="en-US" sz="3600" b="1" dirty="0" smtClean="0"/>
              <a:t>but by an equality, </a:t>
            </a:r>
            <a:r>
              <a:rPr lang="en-US" sz="3600" b="1" i="1" dirty="0" smtClean="0"/>
              <a:t>that</a:t>
            </a:r>
            <a:r>
              <a:rPr lang="en-US" sz="3600" b="1" dirty="0" smtClean="0"/>
              <a:t> now at this time your abundance </a:t>
            </a:r>
            <a:r>
              <a:rPr lang="en-US" sz="3600" b="1" i="1" dirty="0" smtClean="0"/>
              <a:t>may supply</a:t>
            </a:r>
            <a:r>
              <a:rPr lang="en-US" sz="3600" b="1" dirty="0" smtClean="0"/>
              <a:t> their lack, that their abundance also may </a:t>
            </a:r>
            <a:r>
              <a:rPr lang="en-US" sz="3600" b="1" i="1" dirty="0" smtClean="0"/>
              <a:t>supply</a:t>
            </a:r>
            <a:r>
              <a:rPr lang="en-US" sz="3600" b="1" dirty="0" smtClean="0"/>
              <a:t> your lack—that there may be equality.</a:t>
            </a:r>
            <a:endParaRPr lang="en-US" sz="36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462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Luke 3:11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899" y="1777998"/>
            <a:ext cx="109129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smtClean="0"/>
              <a:t>11 </a:t>
            </a:r>
            <a:r>
              <a:rPr lang="en-US" sz="4400" b="1" dirty="0" smtClean="0"/>
              <a:t>He answered and said to them, “He who has two tunics, let him give to him who has none; and he who has food, let him do likewise.”</a:t>
            </a:r>
            <a:endParaRPr lang="en-US" sz="4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95401" y="703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638298"/>
            <a:ext cx="1091290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 </a:t>
            </a:r>
            <a:r>
              <a:rPr lang="en-US" sz="4800" b="1" dirty="0" smtClean="0"/>
              <a:t>What are the purposes in the Christian life?</a:t>
            </a:r>
          </a:p>
          <a:p>
            <a:r>
              <a:rPr lang="en-US" sz="4800" b="1" dirty="0" smtClean="0"/>
              <a:t>	Care for the FAMILY</a:t>
            </a:r>
          </a:p>
          <a:p>
            <a:r>
              <a:rPr lang="en-US" sz="4800" b="1" dirty="0" smtClean="0"/>
              <a:t>	Care for the NEEDY</a:t>
            </a:r>
          </a:p>
          <a:p>
            <a:r>
              <a:rPr lang="en-US" sz="4800" b="1" dirty="0" smtClean="0"/>
              <a:t>	Support the work of the </a:t>
            </a:r>
          </a:p>
          <a:p>
            <a:r>
              <a:rPr lang="en-US" sz="4800" b="1" dirty="0" smtClean="0"/>
              <a:t>        </a:t>
            </a:r>
            <a:r>
              <a:rPr lang="en-US" sz="4800" b="1" u="sng" dirty="0" smtClean="0"/>
              <a:t>KINGDOM</a:t>
            </a:r>
            <a:r>
              <a:rPr lang="en-US" sz="4800" b="1" dirty="0" smtClean="0"/>
              <a:t> </a:t>
            </a:r>
            <a:r>
              <a:rPr lang="en-US" sz="4800" b="1" u="sng" dirty="0" smtClean="0"/>
              <a:t>OF</a:t>
            </a:r>
            <a:r>
              <a:rPr lang="en-US" sz="4800" b="1" dirty="0" smtClean="0"/>
              <a:t> </a:t>
            </a:r>
            <a:r>
              <a:rPr lang="en-US" sz="4800" b="1" u="sng" dirty="0" smtClean="0"/>
              <a:t>GOD</a:t>
            </a:r>
          </a:p>
          <a:p>
            <a:pPr algn="ctr"/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#2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638298"/>
            <a:ext cx="109129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 </a:t>
            </a:r>
            <a:r>
              <a:rPr lang="en-US" sz="5400" b="1" dirty="0" smtClean="0"/>
              <a:t>    </a:t>
            </a:r>
            <a:endParaRPr lang="en-US" sz="5400" dirty="0" smtClean="0"/>
          </a:p>
          <a:p>
            <a:r>
              <a:rPr lang="en-US" sz="5400" b="1" u="sng" dirty="0" smtClean="0"/>
              <a:t>MONEY</a:t>
            </a:r>
            <a:r>
              <a:rPr lang="en-US" sz="5400" b="1" dirty="0" smtClean="0"/>
              <a:t> and </a:t>
            </a:r>
            <a:r>
              <a:rPr lang="en-US" sz="5400" b="1" u="sng" dirty="0" smtClean="0"/>
              <a:t>COMMUNICATION</a:t>
            </a:r>
            <a:r>
              <a:rPr lang="en-US" sz="5400" b="1" dirty="0" smtClean="0"/>
              <a:t> are the two big issues in a relationship</a:t>
            </a:r>
            <a:endParaRPr lang="en-US" sz="66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#3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638298"/>
            <a:ext cx="109129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 </a:t>
            </a:r>
            <a:r>
              <a:rPr lang="en-US" sz="5400" b="1" dirty="0" smtClean="0"/>
              <a:t>    </a:t>
            </a:r>
            <a:endParaRPr lang="en-US" sz="5400" dirty="0" smtClean="0"/>
          </a:p>
          <a:p>
            <a:r>
              <a:rPr lang="en-US" sz="5400" b="1" dirty="0" smtClean="0"/>
              <a:t>Selfishness in a family shows itself in</a:t>
            </a:r>
          </a:p>
          <a:p>
            <a:r>
              <a:rPr lang="en-US" sz="5400" b="1" u="sng" dirty="0" smtClean="0"/>
              <a:t>GREED</a:t>
            </a:r>
            <a:r>
              <a:rPr lang="en-US" sz="5400" b="1" dirty="0" smtClean="0"/>
              <a:t> </a:t>
            </a:r>
            <a:endParaRPr lang="en-US" sz="5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#4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638298"/>
            <a:ext cx="1091290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Three important guidelines for handling money:</a:t>
            </a:r>
          </a:p>
          <a:p>
            <a:r>
              <a:rPr lang="en-US" sz="4800" b="1" dirty="0" smtClean="0"/>
              <a:t>	Money should be gained </a:t>
            </a:r>
            <a:r>
              <a:rPr lang="en-US" sz="4800" b="1" u="sng" dirty="0" smtClean="0"/>
              <a:t>HONESTLY</a:t>
            </a:r>
          </a:p>
          <a:p>
            <a:r>
              <a:rPr lang="en-US" sz="4800" b="1" dirty="0" smtClean="0"/>
              <a:t>	Money should be spent </a:t>
            </a:r>
            <a:r>
              <a:rPr lang="en-US" sz="4800" b="1" u="sng" dirty="0" smtClean="0"/>
              <a:t>REALISTICALLY</a:t>
            </a:r>
          </a:p>
          <a:p>
            <a:r>
              <a:rPr lang="en-US" sz="4800" b="1" dirty="0" smtClean="0"/>
              <a:t>	Money should be shared </a:t>
            </a:r>
            <a:r>
              <a:rPr lang="en-US" sz="4800" b="1" u="sng" dirty="0" smtClean="0"/>
              <a:t>JOYFULLY</a:t>
            </a:r>
            <a:endParaRPr lang="en-US" sz="48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hingBl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08101" y="6911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#5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399" y="1638298"/>
            <a:ext cx="109129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Memorize Matthew 6:21 </a:t>
            </a:r>
          </a:p>
          <a:p>
            <a:r>
              <a:rPr lang="en-US" sz="5400" b="1" dirty="0" smtClean="0"/>
              <a:t>“For where your treasure is, there your heart will be also” </a:t>
            </a:r>
            <a:endParaRPr lang="en-US" sz="5400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264</Words>
  <Application>Microsoft Office PowerPoint</Application>
  <PresentationFormat>Custom</PresentationFormat>
  <Paragraphs>100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1_Office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Gail</cp:lastModifiedBy>
  <cp:revision>136</cp:revision>
  <dcterms:created xsi:type="dcterms:W3CDTF">2015-05-22T23:05:41Z</dcterms:created>
  <dcterms:modified xsi:type="dcterms:W3CDTF">2015-07-12T10:40:47Z</dcterms:modified>
</cp:coreProperties>
</file>