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523" r:id="rId2"/>
    <p:sldId id="536" r:id="rId3"/>
    <p:sldId id="537" r:id="rId4"/>
    <p:sldId id="524" r:id="rId5"/>
    <p:sldId id="560" r:id="rId6"/>
    <p:sldId id="525" r:id="rId7"/>
    <p:sldId id="526" r:id="rId8"/>
    <p:sldId id="527" r:id="rId9"/>
    <p:sldId id="528" r:id="rId10"/>
    <p:sldId id="529" r:id="rId11"/>
    <p:sldId id="530" r:id="rId12"/>
    <p:sldId id="531" r:id="rId13"/>
    <p:sldId id="532" r:id="rId14"/>
    <p:sldId id="533" r:id="rId15"/>
    <p:sldId id="534" r:id="rId16"/>
    <p:sldId id="559" r:id="rId17"/>
    <p:sldId id="540" r:id="rId18"/>
    <p:sldId id="538" r:id="rId19"/>
    <p:sldId id="541" r:id="rId20"/>
    <p:sldId id="542" r:id="rId21"/>
    <p:sldId id="543" r:id="rId22"/>
    <p:sldId id="544" r:id="rId23"/>
    <p:sldId id="545" r:id="rId24"/>
    <p:sldId id="551" r:id="rId25"/>
    <p:sldId id="552" r:id="rId26"/>
    <p:sldId id="546" r:id="rId27"/>
    <p:sldId id="553" r:id="rId28"/>
    <p:sldId id="554" r:id="rId29"/>
    <p:sldId id="555" r:id="rId30"/>
    <p:sldId id="556" r:id="rId31"/>
    <p:sldId id="557" r:id="rId32"/>
    <p:sldId id="5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00"/>
    <a:srgbClr val="009900"/>
    <a:srgbClr val="81AAB3"/>
    <a:srgbClr val="B6D5D5"/>
    <a:srgbClr val="82B8C0"/>
    <a:srgbClr val="F0F5F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6397" autoAdjust="0"/>
    <p:restoredTop sz="94660" autoAdjust="0"/>
  </p:normalViewPr>
  <p:slideViewPr>
    <p:cSldViewPr snapToGrid="0" showGuides="1">
      <p:cViewPr>
        <p:scale>
          <a:sx n="75" d="100"/>
          <a:sy n="75" d="100"/>
        </p:scale>
        <p:origin x="-78" y="204"/>
      </p:cViewPr>
      <p:guideLst>
        <p:guide orient="horz" pos="2160"/>
        <p:guide pos="3840"/>
      </p:guideLst>
    </p:cSldViewPr>
  </p:slideViewPr>
  <p:outlineViewPr>
    <p:cViewPr>
      <p:scale>
        <a:sx n="33" d="100"/>
        <a:sy n="33" d="100"/>
      </p:scale>
      <p:origin x="0" y="281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15738260"/>
      </p:ext>
    </p:extLst>
  </p:cSld>
  <p:clrMapOvr>
    <a:masterClrMapping/>
  </p:clrMapOvr>
  <p:transition advClick="0" advTm="8639900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190625" y="3536156"/>
            <a:ext cx="9810750" cy="33218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1026" name="Rectangle 2"/>
          <p:cNvSpPr>
            <a:spLocks noGrp="1" noChangeArrowheads="1"/>
          </p:cNvSpPr>
          <p:nvPr>
            <p:ph type="title"/>
          </p:nvPr>
        </p:nvSpPr>
        <p:spPr bwMode="auto">
          <a:xfrm>
            <a:off x="1190625" y="0"/>
            <a:ext cx="9810750" cy="34736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smtClean="0">
                <a:sym typeface="Gill Sans" charset="0"/>
              </a:rPr>
              <a:t>Click to edit Master title style</a:t>
            </a:r>
          </a:p>
        </p:txBody>
      </p:sp>
    </p:spTree>
    <p:extLst>
      <p:ext uri="{BB962C8B-B14F-4D97-AF65-F5344CB8AC3E}">
        <p14:creationId xmlns="" xmlns:p14="http://schemas.microsoft.com/office/powerpoint/2010/main" val="1943233373"/>
      </p:ext>
    </p:extLst>
  </p:cSld>
  <p:clrMap bg1="lt1" tx1="dk1" bg2="lt2" tx2="dk2" accent1="accent1" accent2="accent2" accent3="accent3" accent4="accent4" accent5="accent5" accent6="accent6" hlink="hlink" folHlink="folHlink"/>
  <p:sldLayoutIdLst>
    <p:sldLayoutId id="2147483663" r:id="rId1"/>
  </p:sldLayoutIdLst>
  <p:transition advClick="0" advTm="86399000"/>
  <p:txStyles>
    <p:titleStyle>
      <a:lvl1pPr algn="ctr" rtl="0" fontAlgn="base">
        <a:spcBef>
          <a:spcPct val="0"/>
        </a:spcBef>
        <a:spcAft>
          <a:spcPct val="0"/>
        </a:spcAft>
        <a:defRPr sz="5906" kern="1200">
          <a:solidFill>
            <a:schemeClr val="tx1"/>
          </a:solidFill>
          <a:latin typeface="+mj-lt"/>
          <a:ea typeface="+mj-ea"/>
          <a:cs typeface="+mj-cs"/>
          <a:sym typeface="Gill Sans" charset="0"/>
        </a:defRPr>
      </a:lvl1pPr>
      <a:lvl2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5pPr>
      <a:lvl6pPr marL="321457"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531" kern="1200">
          <a:solidFill>
            <a:schemeClr val="tx1"/>
          </a:solidFill>
          <a:latin typeface="+mn-lt"/>
          <a:ea typeface="+mn-ea"/>
          <a:cs typeface="+mn-cs"/>
          <a:sym typeface="Gill Sans" charset="0"/>
        </a:defRPr>
      </a:lvl1pPr>
      <a:lvl2pPr algn="ctr" rtl="0" fontAlgn="base">
        <a:spcBef>
          <a:spcPct val="0"/>
        </a:spcBef>
        <a:spcAft>
          <a:spcPct val="0"/>
        </a:spcAft>
        <a:defRPr sz="2531" kern="1200">
          <a:solidFill>
            <a:schemeClr val="tx1"/>
          </a:solidFill>
          <a:latin typeface="+mn-lt"/>
          <a:ea typeface="+mn-ea"/>
          <a:cs typeface="+mn-cs"/>
          <a:sym typeface="Gill Sans" charset="0"/>
        </a:defRPr>
      </a:lvl2pPr>
      <a:lvl3pPr algn="ctr" rtl="0" fontAlgn="base">
        <a:spcBef>
          <a:spcPct val="0"/>
        </a:spcBef>
        <a:spcAft>
          <a:spcPct val="0"/>
        </a:spcAft>
        <a:defRPr sz="2531" kern="1200">
          <a:solidFill>
            <a:schemeClr val="tx1"/>
          </a:solidFill>
          <a:latin typeface="+mn-lt"/>
          <a:ea typeface="+mn-ea"/>
          <a:cs typeface="+mn-cs"/>
          <a:sym typeface="Gill Sans" charset="0"/>
        </a:defRPr>
      </a:lvl3pPr>
      <a:lvl4pPr algn="ctr" rtl="0" fontAlgn="base">
        <a:spcBef>
          <a:spcPct val="0"/>
        </a:spcBef>
        <a:spcAft>
          <a:spcPct val="0"/>
        </a:spcAft>
        <a:defRPr sz="2531" kern="1200">
          <a:solidFill>
            <a:schemeClr val="tx1"/>
          </a:solidFill>
          <a:latin typeface="+mn-lt"/>
          <a:ea typeface="+mn-ea"/>
          <a:cs typeface="+mn-cs"/>
          <a:sym typeface="Gill Sans" charset="0"/>
        </a:defRPr>
      </a:lvl4pPr>
      <a:lvl5pPr algn="ctr" rtl="0" fontAlgn="base">
        <a:spcBef>
          <a:spcPct val="0"/>
        </a:spcBef>
        <a:spcAft>
          <a:spcPct val="0"/>
        </a:spcAft>
        <a:defRPr sz="2531" kern="1200">
          <a:solidFill>
            <a:schemeClr val="tx1"/>
          </a:solidFill>
          <a:latin typeface="+mn-lt"/>
          <a:ea typeface="+mn-ea"/>
          <a:cs typeface="+mn-cs"/>
          <a:sym typeface="Gill Sans"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1" y="843996"/>
            <a:ext cx="9169400" cy="1200329"/>
          </a:xfrm>
          <a:prstGeom prst="rect">
            <a:avLst/>
          </a:prstGeom>
          <a:noFill/>
        </p:spPr>
        <p:txBody>
          <a:bodyPr wrap="square" rtlCol="0">
            <a:spAutoFit/>
          </a:bodyPr>
          <a:lstStyle/>
          <a:p>
            <a:pPr algn="ctr"/>
            <a:r>
              <a:rPr lang="en-US" sz="7200" b="1" dirty="0" smtClean="0">
                <a:solidFill>
                  <a:srgbClr val="006600"/>
                </a:solidFill>
                <a:effectLst>
                  <a:outerShdw blurRad="38100" dist="38100" dir="2700000" algn="tl">
                    <a:srgbClr val="000000">
                      <a:alpha val="43137"/>
                    </a:srgbClr>
                  </a:outerShdw>
                </a:effectLst>
                <a:latin typeface="Baskerville Old Face" panose="02020602080505020303" pitchFamily="18" charset="0"/>
              </a:rPr>
              <a:t>The </a:t>
            </a:r>
            <a:r>
              <a:rPr lang="en-US" sz="7200" b="1" dirty="0" err="1" smtClean="0">
                <a:solidFill>
                  <a:srgbClr val="006600"/>
                </a:solidFill>
                <a:effectLst>
                  <a:outerShdw blurRad="38100" dist="38100" dir="2700000" algn="tl">
                    <a:srgbClr val="000000">
                      <a:alpha val="43137"/>
                    </a:srgbClr>
                  </a:outerShdw>
                </a:effectLst>
                <a:latin typeface="Baskerville Old Face" panose="02020602080505020303" pitchFamily="18" charset="0"/>
              </a:rPr>
              <a:t>Discipled</a:t>
            </a:r>
            <a:r>
              <a:rPr lang="en-US" sz="7200" b="1" dirty="0" smtClean="0">
                <a:solidFill>
                  <a:srgbClr val="006600"/>
                </a:solidFill>
                <a:effectLst>
                  <a:outerShdw blurRad="38100" dist="38100" dir="2700000" algn="tl">
                    <a:srgbClr val="000000">
                      <a:alpha val="43137"/>
                    </a:srgbClr>
                  </a:outerShdw>
                </a:effectLst>
                <a:latin typeface="Baskerville Old Face" panose="02020602080505020303" pitchFamily="18" charset="0"/>
              </a:rPr>
              <a:t> Soldier</a:t>
            </a:r>
            <a:endParaRPr lang="en-US" sz="7200" b="1" dirty="0" smtClean="0">
              <a:solidFill>
                <a:srgbClr val="006600"/>
              </a:solidFill>
              <a:effectLst>
                <a:outerShdw blurRad="38100" dist="38100" dir="2700000" algn="tl">
                  <a:srgbClr val="000000">
                    <a:alpha val="43137"/>
                  </a:srgbClr>
                </a:outerShdw>
              </a:effectLst>
              <a:latin typeface="Baskerville Old Face" panose="02020602080505020303" pitchFamily="18" charset="0"/>
            </a:endParaRPr>
          </a:p>
        </p:txBody>
      </p:sp>
      <p:sp>
        <p:nvSpPr>
          <p:cNvPr id="7" name="TextBox 6"/>
          <p:cNvSpPr txBox="1"/>
          <p:nvPr/>
        </p:nvSpPr>
        <p:spPr>
          <a:xfrm>
            <a:off x="1600200" y="6120825"/>
            <a:ext cx="5803900" cy="584775"/>
          </a:xfrm>
          <a:prstGeom prst="rect">
            <a:avLst/>
          </a:prstGeom>
          <a:noFill/>
        </p:spPr>
        <p:txBody>
          <a:bodyPr wrap="square" rtlCol="0">
            <a:spAutoFit/>
          </a:bodyPr>
          <a:lstStyle/>
          <a:p>
            <a:r>
              <a:rPr lang="en-US" sz="3200" b="1" dirty="0" smtClean="0"/>
              <a:t>Sunday, </a:t>
            </a:r>
            <a:r>
              <a:rPr lang="en-US" sz="3200" b="1" dirty="0" smtClean="0"/>
              <a:t>September 13</a:t>
            </a:r>
            <a:r>
              <a:rPr lang="en-US" sz="3200" b="1" dirty="0" smtClean="0"/>
              <a:t>, </a:t>
            </a:r>
            <a:r>
              <a:rPr lang="en-US" sz="3200" b="1" dirty="0" smtClean="0"/>
              <a:t>2015</a:t>
            </a:r>
            <a:endParaRPr lang="en-US" sz="3200" b="1" dirty="0"/>
          </a:p>
        </p:txBody>
      </p:sp>
      <p:sp>
        <p:nvSpPr>
          <p:cNvPr id="8" name="TextBox 7"/>
          <p:cNvSpPr txBox="1"/>
          <p:nvPr/>
        </p:nvSpPr>
        <p:spPr>
          <a:xfrm>
            <a:off x="7962900" y="6095425"/>
            <a:ext cx="3768147" cy="584775"/>
          </a:xfrm>
          <a:prstGeom prst="rect">
            <a:avLst/>
          </a:prstGeom>
          <a:noFill/>
        </p:spPr>
        <p:txBody>
          <a:bodyPr wrap="none" rtlCol="0">
            <a:spAutoFit/>
          </a:bodyPr>
          <a:lstStyle/>
          <a:p>
            <a:r>
              <a:rPr lang="en-US" sz="3200" b="1" dirty="0" smtClean="0"/>
              <a:t>Wayne </a:t>
            </a:r>
            <a:r>
              <a:rPr lang="en-US" sz="3200" b="1" dirty="0" err="1" smtClean="0"/>
              <a:t>Hartsgrove</a:t>
            </a:r>
            <a:endParaRPr lang="en-US" sz="3200" b="1" dirty="0"/>
          </a:p>
        </p:txBody>
      </p:sp>
    </p:spTree>
  </p:cSld>
  <p:clrMapOvr>
    <a:masterClrMapping/>
  </p:clrMapOvr>
  <p:transition advClick="0" advTm="86399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4700" y="1143000"/>
            <a:ext cx="8636000" cy="1446550"/>
          </a:xfrm>
          <a:prstGeom prst="rect">
            <a:avLst/>
          </a:prstGeom>
          <a:noFill/>
        </p:spPr>
        <p:txBody>
          <a:bodyPr wrap="square" rtlCol="0">
            <a:spAutoFit/>
          </a:bodyPr>
          <a:lstStyle/>
          <a:p>
            <a:r>
              <a:rPr lang="en-US" sz="4400" dirty="0" smtClean="0"/>
              <a:t>5. </a:t>
            </a:r>
            <a:r>
              <a:rPr lang="en-US" sz="4400" dirty="0" smtClean="0"/>
              <a:t>Created man is composed of </a:t>
            </a:r>
            <a:r>
              <a:rPr lang="en-US" sz="4400" u="sng" dirty="0" smtClean="0"/>
              <a:t>SPIRIT</a:t>
            </a:r>
            <a:r>
              <a:rPr lang="en-US" sz="4400" dirty="0" smtClean="0"/>
              <a:t>, </a:t>
            </a:r>
            <a:r>
              <a:rPr lang="en-US" sz="4400" u="sng" dirty="0" smtClean="0"/>
              <a:t>SOUL</a:t>
            </a:r>
            <a:r>
              <a:rPr lang="en-US" sz="4400" dirty="0" smtClean="0"/>
              <a:t>, </a:t>
            </a:r>
            <a:r>
              <a:rPr lang="en-US" sz="4400" u="sng" dirty="0" smtClean="0"/>
              <a:t>BODY</a:t>
            </a:r>
            <a:r>
              <a:rPr lang="en-US" sz="4400" dirty="0" smtClean="0"/>
              <a:t>.</a:t>
            </a:r>
            <a:endParaRPr lang="en-US" sz="4400" dirty="0"/>
          </a:p>
        </p:txBody>
      </p:sp>
    </p:spTree>
  </p:cSld>
  <p:clrMapOvr>
    <a:masterClrMapping/>
  </p:clrMapOvr>
  <p:transition advClick="0" advTm="86399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079500"/>
            <a:ext cx="8585200" cy="4154984"/>
          </a:xfrm>
          <a:prstGeom prst="rect">
            <a:avLst/>
          </a:prstGeom>
          <a:noFill/>
        </p:spPr>
        <p:txBody>
          <a:bodyPr wrap="square" rtlCol="0">
            <a:spAutoFit/>
          </a:bodyPr>
          <a:lstStyle/>
          <a:p>
            <a:r>
              <a:rPr lang="en-US" sz="4400" dirty="0" smtClean="0"/>
              <a:t>6. </a:t>
            </a:r>
            <a:r>
              <a:rPr lang="en-US" sz="4400" dirty="0" smtClean="0"/>
              <a:t>Our </a:t>
            </a:r>
            <a:r>
              <a:rPr lang="en-US" sz="4400" u="sng" dirty="0" smtClean="0"/>
              <a:t>SOUL</a:t>
            </a:r>
            <a:r>
              <a:rPr lang="en-US" sz="4400" dirty="0" smtClean="0"/>
              <a:t> consists of </a:t>
            </a:r>
            <a:endParaRPr lang="en-US" sz="4400" dirty="0" smtClean="0"/>
          </a:p>
          <a:p>
            <a:r>
              <a:rPr lang="en-US" sz="4400" dirty="0" smtClean="0"/>
              <a:t>our </a:t>
            </a:r>
            <a:r>
              <a:rPr lang="en-US" sz="4400" dirty="0" smtClean="0"/>
              <a:t>will (I want), </a:t>
            </a:r>
            <a:endParaRPr lang="en-US" sz="4400" dirty="0" smtClean="0"/>
          </a:p>
          <a:p>
            <a:r>
              <a:rPr lang="en-US" sz="4400" dirty="0" smtClean="0"/>
              <a:t>our </a:t>
            </a:r>
            <a:r>
              <a:rPr lang="en-US" sz="4400" dirty="0" smtClean="0"/>
              <a:t>intellect (I think) </a:t>
            </a:r>
            <a:endParaRPr lang="en-US" sz="4400" dirty="0" smtClean="0"/>
          </a:p>
          <a:p>
            <a:r>
              <a:rPr lang="en-US" sz="4400" dirty="0" smtClean="0"/>
              <a:t>and </a:t>
            </a:r>
            <a:r>
              <a:rPr lang="en-US" sz="4400" dirty="0" smtClean="0"/>
              <a:t>our </a:t>
            </a:r>
            <a:r>
              <a:rPr lang="en-US" sz="4400" dirty="0" smtClean="0"/>
              <a:t>emotions (I </a:t>
            </a:r>
            <a:r>
              <a:rPr lang="en-US" sz="4400" dirty="0" smtClean="0"/>
              <a:t>feel). </a:t>
            </a:r>
          </a:p>
          <a:p>
            <a:endParaRPr lang="en-US" sz="4400" dirty="0" smtClean="0"/>
          </a:p>
          <a:p>
            <a:endParaRPr lang="en-US" sz="4400" dirty="0"/>
          </a:p>
        </p:txBody>
      </p:sp>
    </p:spTree>
  </p:cSld>
  <p:clrMapOvr>
    <a:masterClrMapping/>
  </p:clrMapOvr>
  <p:transition advClick="0" advTm="86399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927100"/>
            <a:ext cx="8534400" cy="3477875"/>
          </a:xfrm>
          <a:prstGeom prst="rect">
            <a:avLst/>
          </a:prstGeom>
          <a:noFill/>
        </p:spPr>
        <p:txBody>
          <a:bodyPr wrap="square" rtlCol="0">
            <a:spAutoFit/>
          </a:bodyPr>
          <a:lstStyle/>
          <a:p>
            <a:r>
              <a:rPr lang="en-US" sz="4400" dirty="0" smtClean="0"/>
              <a:t>7. </a:t>
            </a:r>
            <a:r>
              <a:rPr lang="en-US" sz="4400" dirty="0" smtClean="0"/>
              <a:t>In Genesis 2:17, man exercised his will in direct disobedience to God and became a rebel in his </a:t>
            </a:r>
            <a:r>
              <a:rPr lang="en-US" sz="4400" u="sng" dirty="0" smtClean="0"/>
              <a:t>SOUL</a:t>
            </a:r>
            <a:r>
              <a:rPr lang="en-US" sz="4400" dirty="0" smtClean="0"/>
              <a:t>.</a:t>
            </a:r>
            <a:endParaRPr lang="en-US" sz="4400" dirty="0" smtClean="0"/>
          </a:p>
          <a:p>
            <a:endParaRPr lang="en-US" sz="4400" dirty="0"/>
          </a:p>
        </p:txBody>
      </p:sp>
    </p:spTree>
  </p:cSld>
  <p:clrMapOvr>
    <a:masterClrMapping/>
  </p:clrMapOvr>
  <p:transition advClick="0" advTm="86399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079500"/>
            <a:ext cx="9372600" cy="2123658"/>
          </a:xfrm>
          <a:prstGeom prst="rect">
            <a:avLst/>
          </a:prstGeom>
          <a:noFill/>
        </p:spPr>
        <p:txBody>
          <a:bodyPr wrap="square" rtlCol="0">
            <a:spAutoFit/>
          </a:bodyPr>
          <a:lstStyle/>
          <a:p>
            <a:r>
              <a:rPr lang="en-US" sz="4400" dirty="0" smtClean="0"/>
              <a:t>8. </a:t>
            </a:r>
            <a:r>
              <a:rPr lang="en-US" sz="4400" dirty="0" smtClean="0"/>
              <a:t>Repentance means laying down our </a:t>
            </a:r>
            <a:r>
              <a:rPr lang="en-US" sz="4400" u="sng" dirty="0" smtClean="0"/>
              <a:t>REBELLION</a:t>
            </a:r>
            <a:r>
              <a:rPr lang="en-US" sz="4400" dirty="0" smtClean="0"/>
              <a:t> and </a:t>
            </a:r>
            <a:r>
              <a:rPr lang="en-US" sz="4400" u="sng" dirty="0" smtClean="0"/>
              <a:t>SUBMITTING</a:t>
            </a:r>
            <a:r>
              <a:rPr lang="en-US" sz="4400" dirty="0" smtClean="0"/>
              <a:t> ourselves to God.</a:t>
            </a:r>
            <a:endParaRPr lang="en-US" sz="4400" b="1" dirty="0"/>
          </a:p>
        </p:txBody>
      </p:sp>
    </p:spTree>
  </p:cSld>
  <p:clrMapOvr>
    <a:masterClrMapping/>
  </p:clrMapOvr>
  <p:transition advClick="0" advTm="86399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57400" y="1066800"/>
            <a:ext cx="8343900" cy="3477875"/>
          </a:xfrm>
          <a:prstGeom prst="rect">
            <a:avLst/>
          </a:prstGeom>
          <a:noFill/>
        </p:spPr>
        <p:txBody>
          <a:bodyPr wrap="square" rtlCol="0">
            <a:spAutoFit/>
          </a:bodyPr>
          <a:lstStyle/>
          <a:p>
            <a:r>
              <a:rPr lang="en-US" sz="4400" dirty="0" smtClean="0"/>
              <a:t>9. </a:t>
            </a:r>
            <a:r>
              <a:rPr lang="en-US" sz="4400" dirty="0" smtClean="0"/>
              <a:t>When you say </a:t>
            </a:r>
            <a:r>
              <a:rPr lang="en-US" sz="4400" dirty="0" smtClean="0"/>
              <a:t>no </a:t>
            </a:r>
            <a:r>
              <a:rPr lang="en-US" sz="4400" dirty="0" smtClean="0"/>
              <a:t>to the demands of the soul (I </a:t>
            </a:r>
            <a:r>
              <a:rPr lang="en-US" sz="4400" dirty="0" smtClean="0"/>
              <a:t>want</a:t>
            </a:r>
            <a:r>
              <a:rPr lang="en-US" sz="4400" dirty="0" smtClean="0"/>
              <a:t>, I think, I feel) by surrendering them to God you are no longer </a:t>
            </a:r>
            <a:r>
              <a:rPr lang="en-US" sz="4400" u="sng" dirty="0" smtClean="0"/>
              <a:t>CONTROLLED</a:t>
            </a:r>
            <a:r>
              <a:rPr lang="en-US" sz="4400" dirty="0" smtClean="0"/>
              <a:t> by </a:t>
            </a:r>
            <a:r>
              <a:rPr lang="en-US" sz="4400" dirty="0" smtClean="0"/>
              <a:t>them.</a:t>
            </a:r>
            <a:endParaRPr lang="en-US" sz="4400" dirty="0"/>
          </a:p>
        </p:txBody>
      </p:sp>
    </p:spTree>
  </p:cSld>
  <p:clrMapOvr>
    <a:masterClrMapping/>
  </p:clrMapOvr>
  <p:transition advClick="0" advTm="86399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473200"/>
            <a:ext cx="8191500" cy="3477875"/>
          </a:xfrm>
          <a:prstGeom prst="rect">
            <a:avLst/>
          </a:prstGeom>
          <a:noFill/>
        </p:spPr>
        <p:txBody>
          <a:bodyPr wrap="square" rtlCol="0">
            <a:spAutoFit/>
          </a:bodyPr>
          <a:lstStyle/>
          <a:p>
            <a:r>
              <a:rPr lang="en-US" sz="4400" dirty="0" smtClean="0"/>
              <a:t>10. </a:t>
            </a:r>
            <a:r>
              <a:rPr lang="en-US" sz="4400" dirty="0" smtClean="0"/>
              <a:t>We are body, soul, and spirit and it’s mainly through </a:t>
            </a:r>
            <a:r>
              <a:rPr lang="en-US" sz="4400" u="sng" dirty="0" smtClean="0"/>
              <a:t>WORSHIP</a:t>
            </a:r>
            <a:r>
              <a:rPr lang="en-US" sz="4400" dirty="0" smtClean="0"/>
              <a:t> that our spirits enter into union with God </a:t>
            </a:r>
            <a:endParaRPr lang="en-US" sz="4400" dirty="0" smtClean="0"/>
          </a:p>
          <a:p>
            <a:r>
              <a:rPr lang="en-US" sz="4400" dirty="0" smtClean="0"/>
              <a:t>(</a:t>
            </a:r>
            <a:r>
              <a:rPr lang="en-US" sz="4400" dirty="0" smtClean="0"/>
              <a:t>John </a:t>
            </a:r>
            <a:r>
              <a:rPr lang="en-US" sz="4400" dirty="0" smtClean="0"/>
              <a:t>4:23,24)</a:t>
            </a:r>
            <a:endParaRPr lang="en-US" sz="4400" dirty="0"/>
          </a:p>
        </p:txBody>
      </p:sp>
    </p:spTree>
  </p:cSld>
  <p:clrMapOvr>
    <a:masterClrMapping/>
  </p:clrMapOvr>
  <p:transition advClick="0" advTm="86399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473200"/>
            <a:ext cx="8191500" cy="4832092"/>
          </a:xfrm>
          <a:prstGeom prst="rect">
            <a:avLst/>
          </a:prstGeom>
          <a:noFill/>
        </p:spPr>
        <p:txBody>
          <a:bodyPr wrap="square" rtlCol="0">
            <a:spAutoFit/>
          </a:bodyPr>
          <a:lstStyle/>
          <a:p>
            <a:r>
              <a:rPr lang="en-US" sz="4400" dirty="0" smtClean="0"/>
              <a:t>11. </a:t>
            </a:r>
            <a:r>
              <a:rPr lang="en-US" sz="4400" u="sng" dirty="0" smtClean="0"/>
              <a:t>WORSHIP</a:t>
            </a:r>
            <a:r>
              <a:rPr lang="en-US" sz="4400" dirty="0" smtClean="0"/>
              <a:t> is not entertainment.  It is the highest and holiest activity a human being is capable of and it’s only possible when the </a:t>
            </a:r>
            <a:r>
              <a:rPr lang="en-US" sz="4400" u="sng" dirty="0" smtClean="0"/>
              <a:t>BODY</a:t>
            </a:r>
            <a:r>
              <a:rPr lang="en-US" sz="4400" dirty="0" smtClean="0"/>
              <a:t>, </a:t>
            </a:r>
            <a:r>
              <a:rPr lang="en-US" sz="4400" u="sng" dirty="0" smtClean="0"/>
              <a:t>SOUL</a:t>
            </a:r>
            <a:r>
              <a:rPr lang="en-US" sz="4400" dirty="0" smtClean="0"/>
              <a:t> </a:t>
            </a:r>
            <a:r>
              <a:rPr lang="en-US" sz="4400" dirty="0" smtClean="0"/>
              <a:t>and </a:t>
            </a:r>
            <a:r>
              <a:rPr lang="en-US" sz="4400" u="sng" dirty="0" smtClean="0"/>
              <a:t>SPIRIT</a:t>
            </a:r>
            <a:r>
              <a:rPr lang="en-US" sz="4400" dirty="0" smtClean="0"/>
              <a:t> come into submission with God’s </a:t>
            </a:r>
            <a:r>
              <a:rPr lang="en-US" sz="4400" dirty="0" smtClean="0"/>
              <a:t>spirit.</a:t>
            </a:r>
            <a:endParaRPr lang="en-US" sz="4400" dirty="0"/>
          </a:p>
        </p:txBody>
      </p:sp>
    </p:spTree>
  </p:cSld>
  <p:clrMapOvr>
    <a:masterClrMapping/>
  </p:clrMapOvr>
  <p:transition advClick="0" advTm="86399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901" y="2301009"/>
            <a:ext cx="8162812" cy="2215991"/>
          </a:xfrm>
          <a:prstGeom prst="rect">
            <a:avLst/>
          </a:prstGeom>
          <a:noFill/>
        </p:spPr>
        <p:txBody>
          <a:bodyPr wrap="none" rtlCol="0">
            <a:spAutoFit/>
          </a:bodyPr>
          <a:lstStyle/>
          <a:p>
            <a:pPr algn="ctr"/>
            <a:r>
              <a:rPr lang="en-US" sz="13800" b="1" dirty="0" smtClean="0">
                <a:solidFill>
                  <a:srgbClr val="006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Scriptures</a:t>
            </a:r>
          </a:p>
        </p:txBody>
      </p:sp>
    </p:spTree>
  </p:cSld>
  <p:clrMapOvr>
    <a:masterClrMapping/>
  </p:clrMapOvr>
  <p:transition advClick="0" advTm="86399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6399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803400"/>
            <a:ext cx="9372600" cy="3785652"/>
          </a:xfrm>
          <a:prstGeom prst="rect">
            <a:avLst/>
          </a:prstGeom>
          <a:noFill/>
        </p:spPr>
        <p:txBody>
          <a:bodyPr wrap="square" rtlCol="0">
            <a:spAutoFit/>
          </a:bodyPr>
          <a:lstStyle/>
          <a:p>
            <a:pPr algn="ctr"/>
            <a:r>
              <a:rPr lang="en-US" sz="4000" b="1" baseline="30000" dirty="0" smtClean="0"/>
              <a:t>24 </a:t>
            </a:r>
            <a:r>
              <a:rPr lang="en-US" sz="4000" b="1" baseline="30000" dirty="0" smtClean="0"/>
              <a:t> “</a:t>
            </a:r>
            <a:r>
              <a:rPr lang="en-US" sz="4000" dirty="0" smtClean="0"/>
              <a:t>Then </a:t>
            </a:r>
            <a:r>
              <a:rPr lang="en-US" sz="4000" dirty="0" smtClean="0"/>
              <a:t>Jesus said to His disciples, “If anyone desires to come after Me, let him deny himself, and take up his cross, and follow Me. </a:t>
            </a:r>
            <a:r>
              <a:rPr lang="en-US" sz="4000" b="1" baseline="30000" dirty="0" smtClean="0"/>
              <a:t>25 </a:t>
            </a:r>
            <a:r>
              <a:rPr lang="en-US" sz="4000" dirty="0" smtClean="0"/>
              <a:t>For whoever desires to save his life will lose it, but whoever loses his life for My sake will find </a:t>
            </a:r>
            <a:r>
              <a:rPr lang="en-US" sz="4000" dirty="0" smtClean="0"/>
              <a:t>it”.</a:t>
            </a:r>
            <a:endParaRPr lang="en-US" sz="40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Matthew 16:24,25</a:t>
            </a:r>
            <a:endParaRPr lang="en-US" sz="6000" dirty="0"/>
          </a:p>
        </p:txBody>
      </p:sp>
    </p:spTree>
  </p:cSld>
  <p:clrMapOvr>
    <a:masterClrMapping/>
  </p:clrMapOvr>
  <p:transition advClick="0" advTm="86399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6399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4700" y="1739900"/>
            <a:ext cx="9029700" cy="3170099"/>
          </a:xfrm>
          <a:prstGeom prst="rect">
            <a:avLst/>
          </a:prstGeom>
          <a:noFill/>
        </p:spPr>
        <p:txBody>
          <a:bodyPr wrap="square" rtlCol="0">
            <a:spAutoFit/>
          </a:bodyPr>
          <a:lstStyle/>
          <a:p>
            <a:r>
              <a:rPr lang="en-US" sz="4000" b="1" baseline="30000" dirty="0" smtClean="0"/>
              <a:t>23 </a:t>
            </a:r>
            <a:r>
              <a:rPr lang="en-US" sz="4000" b="1" baseline="30000" dirty="0" smtClean="0"/>
              <a:t> “</a:t>
            </a:r>
            <a:r>
              <a:rPr lang="en-US" sz="4000" dirty="0" smtClean="0"/>
              <a:t>Now </a:t>
            </a:r>
            <a:r>
              <a:rPr lang="en-US" sz="4000" dirty="0" smtClean="0"/>
              <a:t>may the God of peace Himself sanctify you completely; and may your whole spirit, soul, and body be preserved blameless at the coming of our Lord Jesus </a:t>
            </a:r>
            <a:r>
              <a:rPr lang="en-US" sz="4000" dirty="0" smtClean="0"/>
              <a:t>Christ”.</a:t>
            </a:r>
            <a:endParaRPr lang="en-US" sz="4000" dirty="0"/>
          </a:p>
        </p:txBody>
      </p:sp>
      <p:sp>
        <p:nvSpPr>
          <p:cNvPr id="3" name="TextBox 2"/>
          <p:cNvSpPr txBox="1"/>
          <p:nvPr/>
        </p:nvSpPr>
        <p:spPr>
          <a:xfrm>
            <a:off x="1612900" y="660400"/>
            <a:ext cx="9372600" cy="1015663"/>
          </a:xfrm>
          <a:prstGeom prst="rect">
            <a:avLst/>
          </a:prstGeom>
          <a:noFill/>
        </p:spPr>
        <p:txBody>
          <a:bodyPr wrap="square" rtlCol="0">
            <a:spAutoFit/>
          </a:bodyPr>
          <a:lstStyle/>
          <a:p>
            <a:pPr algn="ctr"/>
            <a:r>
              <a:rPr lang="en-US" sz="6000" dirty="0" smtClean="0"/>
              <a:t>1 Thessalonians 5:23</a:t>
            </a:r>
            <a:endParaRPr lang="en-US" sz="6000" dirty="0"/>
          </a:p>
        </p:txBody>
      </p:sp>
    </p:spTree>
  </p:cSld>
  <p:clrMapOvr>
    <a:masterClrMapping/>
  </p:clrMapOvr>
  <p:transition advClick="0" advTm="86399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8800" y="1564700"/>
            <a:ext cx="9334500" cy="3416320"/>
          </a:xfrm>
          <a:prstGeom prst="rect">
            <a:avLst/>
          </a:prstGeom>
          <a:noFill/>
        </p:spPr>
        <p:txBody>
          <a:bodyPr wrap="square" rtlCol="0">
            <a:spAutoFit/>
          </a:bodyPr>
          <a:lstStyle/>
          <a:p>
            <a:r>
              <a:rPr lang="en-US" sz="3600" b="1" baseline="30000" dirty="0" smtClean="0"/>
              <a:t>26 </a:t>
            </a:r>
            <a:r>
              <a:rPr lang="en-US" sz="3600" b="1" baseline="30000" dirty="0" smtClean="0"/>
              <a:t> “</a:t>
            </a:r>
            <a:r>
              <a:rPr lang="en-US" sz="3600" dirty="0" smtClean="0"/>
              <a:t>Then </a:t>
            </a:r>
            <a:r>
              <a:rPr lang="en-US" sz="3600" dirty="0" smtClean="0"/>
              <a:t>God said, </a:t>
            </a:r>
            <a:r>
              <a:rPr lang="en-US" sz="3600" dirty="0" smtClean="0"/>
              <a:t>‘Let </a:t>
            </a:r>
            <a:r>
              <a:rPr lang="en-US" sz="3600" dirty="0" smtClean="0"/>
              <a:t>Us make man in Our image, according to Our likeness; let them have dominion over the fish of the sea, over the birds of the air, and over the cattle, over </a:t>
            </a:r>
            <a:r>
              <a:rPr lang="en-US" sz="3600" dirty="0" smtClean="0"/>
              <a:t>all</a:t>
            </a:r>
            <a:r>
              <a:rPr lang="en-US" sz="3600" baseline="30000" dirty="0" smtClean="0"/>
              <a:t> </a:t>
            </a:r>
            <a:r>
              <a:rPr lang="en-US" sz="3600" dirty="0" smtClean="0"/>
              <a:t>the </a:t>
            </a:r>
            <a:r>
              <a:rPr lang="en-US" sz="3600" dirty="0" smtClean="0"/>
              <a:t>earth and over every creeping thing that creeps on the </a:t>
            </a:r>
            <a:r>
              <a:rPr lang="en-US" sz="3600" dirty="0" smtClean="0"/>
              <a:t>earth”.”</a:t>
            </a:r>
            <a:endParaRPr lang="en-US" sz="3600" dirty="0"/>
          </a:p>
        </p:txBody>
      </p:sp>
      <p:sp>
        <p:nvSpPr>
          <p:cNvPr id="3" name="TextBox 2"/>
          <p:cNvSpPr txBox="1"/>
          <p:nvPr/>
        </p:nvSpPr>
        <p:spPr>
          <a:xfrm>
            <a:off x="1498600" y="6604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Genesis 1:26</a:t>
            </a:r>
            <a:endParaRPr lang="en-US" sz="6000" dirty="0"/>
          </a:p>
        </p:txBody>
      </p:sp>
    </p:spTree>
  </p:cSld>
  <p:clrMapOvr>
    <a:masterClrMapping/>
  </p:clrMapOvr>
  <p:transition advClick="0" advTm="86399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16100" y="2110800"/>
            <a:ext cx="8877300" cy="3477875"/>
          </a:xfrm>
          <a:prstGeom prst="rect">
            <a:avLst/>
          </a:prstGeom>
          <a:noFill/>
        </p:spPr>
        <p:txBody>
          <a:bodyPr wrap="square" rtlCol="0">
            <a:spAutoFit/>
          </a:bodyPr>
          <a:lstStyle/>
          <a:p>
            <a:r>
              <a:rPr lang="en-US" sz="4400" b="1" baseline="30000" dirty="0" smtClean="0"/>
              <a:t>7 </a:t>
            </a:r>
            <a:r>
              <a:rPr lang="en-US" sz="4400" b="1" baseline="30000" dirty="0" smtClean="0"/>
              <a:t> “</a:t>
            </a:r>
            <a:r>
              <a:rPr lang="en-US" sz="4400" dirty="0" smtClean="0"/>
              <a:t>And </a:t>
            </a:r>
            <a:r>
              <a:rPr lang="en-US" sz="4400" dirty="0" smtClean="0"/>
              <a:t>the </a:t>
            </a:r>
            <a:r>
              <a:rPr lang="en-US" sz="4400" cap="small" dirty="0" smtClean="0"/>
              <a:t>Lord</a:t>
            </a:r>
            <a:r>
              <a:rPr lang="en-US" sz="4400" dirty="0" smtClean="0"/>
              <a:t> God formed man </a:t>
            </a:r>
            <a:r>
              <a:rPr lang="en-US" sz="4400" i="1" dirty="0" smtClean="0"/>
              <a:t>of</a:t>
            </a:r>
            <a:r>
              <a:rPr lang="en-US" sz="4400" dirty="0" smtClean="0"/>
              <a:t> the dust of the ground, and breathed into his nostrils the breath of life; and man became a living </a:t>
            </a:r>
            <a:r>
              <a:rPr lang="en-US" sz="4400" dirty="0" smtClean="0"/>
              <a:t>being”.</a:t>
            </a:r>
            <a:endParaRPr lang="en-US" sz="4400" dirty="0"/>
          </a:p>
        </p:txBody>
      </p:sp>
      <p:sp>
        <p:nvSpPr>
          <p:cNvPr id="3" name="TextBox 2"/>
          <p:cNvSpPr txBox="1"/>
          <p:nvPr/>
        </p:nvSpPr>
        <p:spPr>
          <a:xfrm>
            <a:off x="1435100" y="8763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Genesis 2:7</a:t>
            </a:r>
            <a:endParaRPr lang="en-US" sz="6000" dirty="0"/>
          </a:p>
        </p:txBody>
      </p:sp>
    </p:spTree>
  </p:cSld>
  <p:clrMapOvr>
    <a:masterClrMapping/>
  </p:clrMapOvr>
  <p:transition advClick="0" advTm="86399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17700" y="1806000"/>
            <a:ext cx="9283700" cy="2800767"/>
          </a:xfrm>
          <a:prstGeom prst="rect">
            <a:avLst/>
          </a:prstGeom>
          <a:noFill/>
        </p:spPr>
        <p:txBody>
          <a:bodyPr wrap="square" rtlCol="0">
            <a:spAutoFit/>
          </a:bodyPr>
          <a:lstStyle/>
          <a:p>
            <a:r>
              <a:rPr lang="en-US" sz="4400" b="1" baseline="30000" dirty="0" smtClean="0"/>
              <a:t>17 </a:t>
            </a:r>
            <a:r>
              <a:rPr lang="en-US" sz="4400" dirty="0" smtClean="0"/>
              <a:t>but of the tree of the knowledge of good and evil you shall not eat, for in the day that you eat of it you shall surely die.”</a:t>
            </a:r>
            <a:endParaRPr lang="en-US" sz="4400" dirty="0"/>
          </a:p>
        </p:txBody>
      </p:sp>
      <p:sp>
        <p:nvSpPr>
          <p:cNvPr id="3" name="TextBox 2"/>
          <p:cNvSpPr txBox="1"/>
          <p:nvPr/>
        </p:nvSpPr>
        <p:spPr>
          <a:xfrm>
            <a:off x="1435100" y="6477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b="1" dirty="0" smtClean="0"/>
              <a:t>Genesis 2:17.</a:t>
            </a:r>
            <a:endParaRPr lang="en-US" sz="6000" dirty="0"/>
          </a:p>
        </p:txBody>
      </p:sp>
    </p:spTree>
  </p:cSld>
  <p:clrMapOvr>
    <a:masterClrMapping/>
  </p:clrMapOvr>
  <p:transition advClick="0" advTm="86399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633121"/>
            <a:ext cx="9258300" cy="4524315"/>
          </a:xfrm>
          <a:prstGeom prst="rect">
            <a:avLst/>
          </a:prstGeom>
          <a:noFill/>
        </p:spPr>
        <p:txBody>
          <a:bodyPr wrap="square" rtlCol="0">
            <a:spAutoFit/>
          </a:bodyPr>
          <a:lstStyle/>
          <a:p>
            <a:r>
              <a:rPr lang="en-US" sz="3200" dirty="0" smtClean="0"/>
              <a:t>“And </a:t>
            </a:r>
            <a:r>
              <a:rPr lang="en-US" sz="3200" dirty="0" smtClean="0"/>
              <a:t>you </a:t>
            </a:r>
            <a:r>
              <a:rPr lang="en-US" sz="3200" i="1" dirty="0" smtClean="0"/>
              <a:t>He made alive,</a:t>
            </a:r>
            <a:r>
              <a:rPr lang="en-US" sz="3200" dirty="0" smtClean="0"/>
              <a:t> who were dead in trespasses and sins, </a:t>
            </a:r>
            <a:r>
              <a:rPr lang="en-US" sz="3200" b="1" baseline="30000" dirty="0" smtClean="0"/>
              <a:t>2 </a:t>
            </a:r>
            <a:r>
              <a:rPr lang="en-US" sz="3200" dirty="0" smtClean="0"/>
              <a:t>in which you once walked according to the course of this world, according to the prince of the power of the air, the spirit who now works in the sons of disobedience,</a:t>
            </a:r>
            <a:r>
              <a:rPr lang="en-US" sz="3200" b="1" baseline="30000" dirty="0" smtClean="0"/>
              <a:t>3 </a:t>
            </a:r>
            <a:r>
              <a:rPr lang="en-US" sz="3200" dirty="0" smtClean="0"/>
              <a:t>among whom also we all once conducted ourselves in the lusts of our flesh, fulfilling the desires of the flesh and of the mind, and were by nature children of wrath, just as the </a:t>
            </a:r>
            <a:r>
              <a:rPr lang="en-US" sz="3200" dirty="0" smtClean="0"/>
              <a:t>others”.</a:t>
            </a:r>
            <a:endParaRPr lang="en-US" sz="3200" dirty="0"/>
          </a:p>
        </p:txBody>
      </p:sp>
      <p:sp>
        <p:nvSpPr>
          <p:cNvPr id="3" name="TextBox 2"/>
          <p:cNvSpPr txBox="1"/>
          <p:nvPr/>
        </p:nvSpPr>
        <p:spPr>
          <a:xfrm>
            <a:off x="1447800" y="6731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Ephesians 2:1-3</a:t>
            </a:r>
            <a:endParaRPr lang="en-US" sz="6000" dirty="0"/>
          </a:p>
        </p:txBody>
      </p:sp>
    </p:spTree>
  </p:cSld>
  <p:clrMapOvr>
    <a:masterClrMapping/>
  </p:clrMapOvr>
  <p:transition advClick="0" advTm="86399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54200" y="2077621"/>
            <a:ext cx="9105900" cy="2800767"/>
          </a:xfrm>
          <a:prstGeom prst="rect">
            <a:avLst/>
          </a:prstGeom>
          <a:noFill/>
        </p:spPr>
        <p:txBody>
          <a:bodyPr wrap="square" rtlCol="0">
            <a:spAutoFit/>
          </a:bodyPr>
          <a:lstStyle/>
          <a:p>
            <a:r>
              <a:rPr lang="en-US" sz="4400" b="1" baseline="30000" dirty="0" smtClean="0"/>
              <a:t>5 </a:t>
            </a:r>
            <a:r>
              <a:rPr lang="en-US" sz="4400" b="1" baseline="30000" dirty="0" smtClean="0"/>
              <a:t> “</a:t>
            </a:r>
            <a:r>
              <a:rPr lang="en-US" sz="4400" dirty="0" smtClean="0"/>
              <a:t>Or </a:t>
            </a:r>
            <a:r>
              <a:rPr lang="en-US" sz="4400" dirty="0" smtClean="0"/>
              <a:t>do you think that the Scripture speaks to no purpose: </a:t>
            </a:r>
            <a:r>
              <a:rPr lang="en-US" sz="4400" dirty="0" smtClean="0"/>
              <a:t>‘He</a:t>
            </a:r>
            <a:r>
              <a:rPr lang="en-US" sz="4400" dirty="0" smtClean="0"/>
              <a:t> </a:t>
            </a:r>
            <a:r>
              <a:rPr lang="en-US" sz="4400" dirty="0" smtClean="0"/>
              <a:t>jealously </a:t>
            </a:r>
            <a:r>
              <a:rPr lang="en-US" sz="4400" dirty="0" smtClean="0"/>
              <a:t>desires the Spirit which He has made to dwell in </a:t>
            </a:r>
            <a:r>
              <a:rPr lang="en-US" sz="4400" dirty="0" smtClean="0"/>
              <a:t>us’”?</a:t>
            </a:r>
            <a:endParaRPr lang="en-US" sz="4400" dirty="0"/>
          </a:p>
        </p:txBody>
      </p:sp>
      <p:sp>
        <p:nvSpPr>
          <p:cNvPr id="3" name="TextBox 2"/>
          <p:cNvSpPr txBox="1"/>
          <p:nvPr/>
        </p:nvSpPr>
        <p:spPr>
          <a:xfrm>
            <a:off x="1435100" y="8509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James 4:5 (NASB)</a:t>
            </a:r>
            <a:endParaRPr lang="en-US" sz="6000" dirty="0"/>
          </a:p>
        </p:txBody>
      </p:sp>
    </p:spTree>
  </p:cSld>
  <p:clrMapOvr>
    <a:masterClrMapping/>
  </p:clrMapOvr>
  <p:transition advClick="0" advTm="86399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8800" y="1696621"/>
            <a:ext cx="9194800" cy="4154984"/>
          </a:xfrm>
          <a:prstGeom prst="rect">
            <a:avLst/>
          </a:prstGeom>
          <a:noFill/>
        </p:spPr>
        <p:txBody>
          <a:bodyPr wrap="square" rtlCol="0">
            <a:spAutoFit/>
          </a:bodyPr>
          <a:lstStyle/>
          <a:p>
            <a:r>
              <a:rPr lang="en-US" sz="4400" b="1" baseline="30000" dirty="0" smtClean="0"/>
              <a:t>4 </a:t>
            </a:r>
            <a:r>
              <a:rPr lang="en-US" sz="4400" b="1" baseline="30000" dirty="0" smtClean="0"/>
              <a:t>”</a:t>
            </a:r>
            <a:r>
              <a:rPr lang="en-US" sz="4400" dirty="0" smtClean="0"/>
              <a:t>But </a:t>
            </a:r>
            <a:r>
              <a:rPr lang="en-US" sz="4400" dirty="0" smtClean="0"/>
              <a:t>God, who is rich in mercy, because of His great love with which He loved us, </a:t>
            </a:r>
            <a:r>
              <a:rPr lang="en-US" sz="4400" b="1" baseline="30000" dirty="0" smtClean="0"/>
              <a:t>5 </a:t>
            </a:r>
            <a:r>
              <a:rPr lang="en-US" sz="4400" dirty="0" smtClean="0"/>
              <a:t>even when we were dead in trespasses, made us alive together with Christ (by grace you have been saved</a:t>
            </a:r>
            <a:r>
              <a:rPr lang="en-US" sz="4400" dirty="0" smtClean="0"/>
              <a:t>)”,</a:t>
            </a:r>
            <a:endParaRPr lang="en-US" sz="4400" dirty="0"/>
          </a:p>
        </p:txBody>
      </p:sp>
      <p:sp>
        <p:nvSpPr>
          <p:cNvPr id="3" name="TextBox 2"/>
          <p:cNvSpPr txBox="1"/>
          <p:nvPr/>
        </p:nvSpPr>
        <p:spPr>
          <a:xfrm>
            <a:off x="1435100" y="660400"/>
            <a:ext cx="9372600" cy="1015663"/>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Ephesians 2:4-5</a:t>
            </a:r>
            <a:endParaRPr lang="en-US" sz="6000" dirty="0"/>
          </a:p>
        </p:txBody>
      </p:sp>
    </p:spTree>
  </p:cSld>
  <p:clrMapOvr>
    <a:masterClrMapping/>
  </p:clrMapOvr>
  <p:transition advClick="0" advTm="86399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14500" y="1587500"/>
            <a:ext cx="9372600" cy="5078313"/>
          </a:xfrm>
          <a:prstGeom prst="rect">
            <a:avLst/>
          </a:prstGeom>
          <a:noFill/>
        </p:spPr>
        <p:txBody>
          <a:bodyPr wrap="square" rtlCol="0">
            <a:spAutoFit/>
          </a:bodyPr>
          <a:lstStyle/>
          <a:p>
            <a:r>
              <a:rPr lang="en-US" sz="4000" b="1" baseline="30000" dirty="0" smtClean="0"/>
              <a:t>10 </a:t>
            </a:r>
            <a:r>
              <a:rPr lang="en-US" sz="4000" b="1" baseline="30000" dirty="0" smtClean="0"/>
              <a:t> “</a:t>
            </a:r>
            <a:r>
              <a:rPr lang="en-US" sz="4000" dirty="0" smtClean="0"/>
              <a:t>For </a:t>
            </a:r>
            <a:r>
              <a:rPr lang="en-US" sz="4000" dirty="0" smtClean="0"/>
              <a:t>if when we were enemies we were reconciled to God through the death of His Son, much more, having been reconciled, we shall be saved by His life.</a:t>
            </a:r>
            <a:r>
              <a:rPr lang="en-US" sz="4000" b="1" baseline="30000" dirty="0" smtClean="0"/>
              <a:t>11 </a:t>
            </a:r>
            <a:r>
              <a:rPr lang="en-US" sz="4000" dirty="0" smtClean="0"/>
              <a:t>And not only </a:t>
            </a:r>
            <a:r>
              <a:rPr lang="en-US" sz="4000" i="1" dirty="0" smtClean="0"/>
              <a:t>that,</a:t>
            </a:r>
            <a:r>
              <a:rPr lang="en-US" sz="4000" dirty="0" smtClean="0"/>
              <a:t> but we also rejoice in God through our Lord Jesus Christ, through whom we have now received the </a:t>
            </a:r>
            <a:r>
              <a:rPr lang="en-US" sz="4000" dirty="0" smtClean="0"/>
              <a:t>reconciliation”</a:t>
            </a:r>
            <a:r>
              <a:rPr lang="en-US" sz="4400" dirty="0" smtClean="0"/>
              <a:t>.</a:t>
            </a:r>
            <a:endParaRPr lang="en-US" sz="40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aseline="30000" dirty="0" smtClean="0"/>
              <a:t> </a:t>
            </a:r>
            <a:r>
              <a:rPr lang="en-US" sz="4400" dirty="0" smtClean="0"/>
              <a:t> </a:t>
            </a:r>
            <a:r>
              <a:rPr lang="en-US" sz="6000" dirty="0" smtClean="0"/>
              <a:t>Romans 5:10-11</a:t>
            </a:r>
            <a:r>
              <a:rPr lang="en-US" sz="6000" dirty="0" smtClean="0"/>
              <a:t> </a:t>
            </a:r>
            <a:endParaRPr lang="en-US" sz="6000" dirty="0"/>
          </a:p>
        </p:txBody>
      </p:sp>
    </p:spTree>
  </p:cSld>
  <p:clrMapOvr>
    <a:masterClrMapping/>
  </p:clrMapOvr>
  <p:transition advClick="0" advTm="86399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638300"/>
            <a:ext cx="9372600" cy="5016758"/>
          </a:xfrm>
          <a:prstGeom prst="rect">
            <a:avLst/>
          </a:prstGeom>
          <a:noFill/>
        </p:spPr>
        <p:txBody>
          <a:bodyPr wrap="square" rtlCol="0">
            <a:spAutoFit/>
          </a:bodyPr>
          <a:lstStyle/>
          <a:p>
            <a:r>
              <a:rPr lang="en-US" sz="4000" b="1" baseline="30000" dirty="0" smtClean="0"/>
              <a:t>13 </a:t>
            </a:r>
            <a:r>
              <a:rPr lang="en-US" sz="4000" b="1" baseline="30000" dirty="0" smtClean="0"/>
              <a:t>“</a:t>
            </a:r>
            <a:r>
              <a:rPr lang="en-US" sz="4000" dirty="0" smtClean="0"/>
              <a:t>And </a:t>
            </a:r>
            <a:r>
              <a:rPr lang="en-US" sz="4000" dirty="0" smtClean="0"/>
              <a:t>do not present </a:t>
            </a:r>
            <a:r>
              <a:rPr lang="en-US" sz="4000" dirty="0" smtClean="0"/>
              <a:t>your members</a:t>
            </a:r>
            <a:r>
              <a:rPr lang="en-US" sz="4000" dirty="0" smtClean="0"/>
              <a:t> </a:t>
            </a:r>
            <a:r>
              <a:rPr lang="en-US" sz="4000" i="1" dirty="0" smtClean="0"/>
              <a:t>as</a:t>
            </a:r>
            <a:r>
              <a:rPr lang="en-US" sz="4000" dirty="0" smtClean="0"/>
              <a:t> </a:t>
            </a:r>
            <a:endParaRPr lang="en-US" sz="4000" dirty="0" smtClean="0"/>
          </a:p>
          <a:p>
            <a:r>
              <a:rPr lang="en-US" sz="4000" dirty="0" smtClean="0"/>
              <a:t>instruments </a:t>
            </a:r>
            <a:r>
              <a:rPr lang="en-US" sz="4000" dirty="0" smtClean="0"/>
              <a:t>of unrighteousness to sin, but present yourselves to God as being alive from the dead, and </a:t>
            </a:r>
            <a:r>
              <a:rPr lang="en-US" sz="4000" dirty="0" smtClean="0"/>
              <a:t>your members</a:t>
            </a:r>
            <a:r>
              <a:rPr lang="en-US" sz="4000" dirty="0" smtClean="0"/>
              <a:t> </a:t>
            </a:r>
            <a:endParaRPr lang="en-US" sz="4000" dirty="0" smtClean="0"/>
          </a:p>
          <a:p>
            <a:r>
              <a:rPr lang="en-US" sz="4000" i="1" dirty="0" smtClean="0"/>
              <a:t>as</a:t>
            </a:r>
            <a:r>
              <a:rPr lang="en-US" sz="4000" dirty="0" smtClean="0"/>
              <a:t> </a:t>
            </a:r>
            <a:r>
              <a:rPr lang="en-US" sz="4000" dirty="0" smtClean="0"/>
              <a:t>instruments </a:t>
            </a:r>
            <a:r>
              <a:rPr lang="en-US" sz="4000" dirty="0" smtClean="0"/>
              <a:t>of righteousness to </a:t>
            </a:r>
            <a:r>
              <a:rPr lang="en-US" sz="4000" dirty="0" smtClean="0"/>
              <a:t>God</a:t>
            </a:r>
            <a:r>
              <a:rPr lang="en-US" sz="4000" dirty="0" smtClean="0"/>
              <a:t>. </a:t>
            </a:r>
            <a:r>
              <a:rPr lang="en-US" sz="4000" b="1" baseline="30000" dirty="0" smtClean="0"/>
              <a:t>14 </a:t>
            </a:r>
            <a:r>
              <a:rPr lang="en-US" sz="4000" dirty="0" smtClean="0"/>
              <a:t>For sin shall not have dominion over you, for you are not under law but under </a:t>
            </a:r>
            <a:r>
              <a:rPr lang="en-US" sz="4000" dirty="0" smtClean="0"/>
              <a:t>grace”.</a:t>
            </a:r>
            <a:endParaRPr lang="en-US" sz="40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aseline="30000" dirty="0" smtClean="0"/>
              <a:t> </a:t>
            </a:r>
            <a:r>
              <a:rPr lang="en-US" sz="4400" dirty="0" smtClean="0"/>
              <a:t> </a:t>
            </a:r>
            <a:r>
              <a:rPr lang="en-US" sz="6000" dirty="0" smtClean="0"/>
              <a:t>Romans 6:13-14</a:t>
            </a:r>
            <a:r>
              <a:rPr lang="en-US" sz="6000" dirty="0" smtClean="0"/>
              <a:t> </a:t>
            </a:r>
            <a:endParaRPr lang="en-US" sz="6000" dirty="0"/>
          </a:p>
        </p:txBody>
      </p:sp>
    </p:spTree>
  </p:cSld>
  <p:clrMapOvr>
    <a:masterClrMapping/>
  </p:clrMapOvr>
  <p:transition advClick="0" advTm="86399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803400"/>
            <a:ext cx="9372600" cy="3477875"/>
          </a:xfrm>
          <a:prstGeom prst="rect">
            <a:avLst/>
          </a:prstGeom>
          <a:noFill/>
        </p:spPr>
        <p:txBody>
          <a:bodyPr wrap="square" rtlCol="0">
            <a:spAutoFit/>
          </a:bodyPr>
          <a:lstStyle/>
          <a:p>
            <a:r>
              <a:rPr lang="en-US" sz="4400" dirty="0" smtClean="0"/>
              <a:t>“I </a:t>
            </a:r>
            <a:r>
              <a:rPr lang="en-US" sz="4400" dirty="0" smtClean="0"/>
              <a:t>beseech you therefore, brethren, by the mercies of God, that you present your bodies a living sacrifice, holy, acceptable to God, </a:t>
            </a:r>
            <a:r>
              <a:rPr lang="en-US" sz="4400" i="1" dirty="0" smtClean="0"/>
              <a:t>which is</a:t>
            </a:r>
            <a:r>
              <a:rPr lang="en-US" sz="4400" dirty="0" smtClean="0"/>
              <a:t> your reasonable </a:t>
            </a:r>
            <a:r>
              <a:rPr lang="en-US" sz="4400" dirty="0" smtClean="0"/>
              <a:t>service”.</a:t>
            </a:r>
            <a:endParaRPr lang="en-US" sz="44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Romans 12:1</a:t>
            </a:r>
            <a:r>
              <a:rPr lang="en-US" sz="6000" dirty="0" smtClean="0"/>
              <a:t> </a:t>
            </a:r>
            <a:endParaRPr lang="en-US" sz="6000" dirty="0"/>
          </a:p>
        </p:txBody>
      </p:sp>
    </p:spTree>
  </p:cSld>
  <p:clrMapOvr>
    <a:masterClrMapping/>
  </p:clrMapOvr>
  <p:transition advClick="0" advTm="86399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8501" y="2301009"/>
            <a:ext cx="8940800" cy="1862048"/>
          </a:xfrm>
          <a:prstGeom prst="rect">
            <a:avLst/>
          </a:prstGeom>
          <a:noFill/>
        </p:spPr>
        <p:txBody>
          <a:bodyPr wrap="square" rtlCol="0">
            <a:spAutoFit/>
          </a:bodyPr>
          <a:lstStyle/>
          <a:p>
            <a:pPr algn="ctr"/>
            <a:r>
              <a:rPr lang="en-US" sz="11500" b="1" dirty="0" smtClean="0">
                <a:solidFill>
                  <a:srgbClr val="006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QUESTIONS</a:t>
            </a:r>
          </a:p>
        </p:txBody>
      </p:sp>
    </p:spTree>
  </p:cSld>
  <p:clrMapOvr>
    <a:masterClrMapping/>
  </p:clrMapOvr>
  <p:transition advClick="0" advTm="86399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803400"/>
            <a:ext cx="9715500" cy="4401205"/>
          </a:xfrm>
          <a:prstGeom prst="rect">
            <a:avLst/>
          </a:prstGeom>
          <a:noFill/>
        </p:spPr>
        <p:txBody>
          <a:bodyPr wrap="square" rtlCol="0">
            <a:spAutoFit/>
          </a:bodyPr>
          <a:lstStyle/>
          <a:p>
            <a:r>
              <a:rPr lang="en-US" sz="4000" b="1" baseline="30000" dirty="0" smtClean="0"/>
              <a:t>15 </a:t>
            </a:r>
            <a:r>
              <a:rPr lang="en-US" sz="4000" b="1" baseline="30000" dirty="0" smtClean="0"/>
              <a:t> “</a:t>
            </a:r>
            <a:r>
              <a:rPr lang="en-US" sz="4000" dirty="0" smtClean="0"/>
              <a:t>Do </a:t>
            </a:r>
            <a:r>
              <a:rPr lang="en-US" sz="4000" dirty="0" smtClean="0"/>
              <a:t>you not know that your bodies are members of Christ? Shall I then take the members of Christ </a:t>
            </a:r>
            <a:r>
              <a:rPr lang="en-US" sz="4000" dirty="0" smtClean="0"/>
              <a:t>and make</a:t>
            </a:r>
            <a:r>
              <a:rPr lang="en-US" sz="4000" dirty="0" smtClean="0"/>
              <a:t> </a:t>
            </a:r>
            <a:r>
              <a:rPr lang="en-US" sz="4000" i="1" dirty="0" smtClean="0"/>
              <a:t>them</a:t>
            </a:r>
            <a:r>
              <a:rPr lang="en-US" sz="4000" dirty="0" smtClean="0"/>
              <a:t> </a:t>
            </a:r>
            <a:endParaRPr lang="en-US" sz="4000" dirty="0" smtClean="0"/>
          </a:p>
          <a:p>
            <a:r>
              <a:rPr lang="en-US" sz="4000" dirty="0" smtClean="0"/>
              <a:t>members </a:t>
            </a:r>
            <a:r>
              <a:rPr lang="en-US" sz="4000" dirty="0" smtClean="0"/>
              <a:t>of a harlot? Certainly not!</a:t>
            </a:r>
            <a:r>
              <a:rPr lang="en-US" sz="4000" b="1" baseline="30000" dirty="0" smtClean="0"/>
              <a:t>16 </a:t>
            </a:r>
            <a:r>
              <a:rPr lang="en-US" sz="4000" dirty="0" smtClean="0"/>
              <a:t>Or do you not know that he who is joined to a harlot is one body </a:t>
            </a:r>
            <a:r>
              <a:rPr lang="en-US" sz="4000" i="1" dirty="0" smtClean="0"/>
              <a:t>with her</a:t>
            </a:r>
            <a:r>
              <a:rPr lang="en-US" sz="4000" i="1" dirty="0" smtClean="0"/>
              <a:t>? </a:t>
            </a:r>
            <a:r>
              <a:rPr lang="en-US" sz="4000" dirty="0" smtClean="0"/>
              <a:t>For</a:t>
            </a:r>
            <a:r>
              <a:rPr lang="en-US" sz="4000" dirty="0" smtClean="0"/>
              <a:t> “the two,” He says, “shall become one </a:t>
            </a:r>
            <a:r>
              <a:rPr lang="en-US" sz="4000" dirty="0" smtClean="0"/>
              <a:t>flesh”.</a:t>
            </a:r>
            <a:endParaRPr lang="en-US" sz="40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aseline="30000" dirty="0" smtClean="0"/>
              <a:t> </a:t>
            </a:r>
            <a:r>
              <a:rPr lang="en-US" sz="4400" dirty="0" smtClean="0"/>
              <a:t> </a:t>
            </a:r>
            <a:r>
              <a:rPr lang="en-US" sz="6000" dirty="0" smtClean="0"/>
              <a:t>1 Corinthians 6:15-16</a:t>
            </a:r>
            <a:r>
              <a:rPr lang="en-US" sz="6000" dirty="0" smtClean="0"/>
              <a:t> </a:t>
            </a:r>
            <a:endParaRPr lang="en-US" sz="6000" dirty="0"/>
          </a:p>
        </p:txBody>
      </p:sp>
    </p:spTree>
  </p:cSld>
  <p:clrMapOvr>
    <a:masterClrMapping/>
  </p:clrMapOvr>
  <p:transition advClick="0" advTm="86399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803400"/>
            <a:ext cx="9372600" cy="1446550"/>
          </a:xfrm>
          <a:prstGeom prst="rect">
            <a:avLst/>
          </a:prstGeom>
          <a:noFill/>
        </p:spPr>
        <p:txBody>
          <a:bodyPr wrap="square" rtlCol="0">
            <a:spAutoFit/>
          </a:bodyPr>
          <a:lstStyle/>
          <a:p>
            <a:r>
              <a:rPr lang="en-US" sz="4400" b="1" baseline="30000" dirty="0" smtClean="0"/>
              <a:t>17 </a:t>
            </a:r>
            <a:r>
              <a:rPr lang="en-US" sz="4400" b="1" baseline="30000" dirty="0" smtClean="0"/>
              <a:t> “</a:t>
            </a:r>
            <a:r>
              <a:rPr lang="en-US" sz="4400" dirty="0" smtClean="0"/>
              <a:t>But </a:t>
            </a:r>
            <a:r>
              <a:rPr lang="en-US" sz="4400" dirty="0" smtClean="0"/>
              <a:t>he who is joined to the Lord is one spirit </a:t>
            </a:r>
            <a:r>
              <a:rPr lang="en-US" sz="4400" i="1" dirty="0" smtClean="0"/>
              <a:t>with </a:t>
            </a:r>
            <a:r>
              <a:rPr lang="en-US" sz="4400" i="1" dirty="0" smtClean="0"/>
              <a:t>Him”</a:t>
            </a:r>
            <a:endParaRPr lang="en-US" sz="44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1 Corinthians 6:17</a:t>
            </a:r>
            <a:r>
              <a:rPr lang="en-US" sz="6000" dirty="0" smtClean="0"/>
              <a:t> </a:t>
            </a:r>
            <a:endParaRPr lang="en-US" sz="6000" dirty="0"/>
          </a:p>
        </p:txBody>
      </p:sp>
    </p:spTree>
  </p:cSld>
  <p:clrMapOvr>
    <a:masterClrMapping/>
  </p:clrMapOvr>
  <p:transition advClick="0" advTm="86399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638300"/>
            <a:ext cx="9372600" cy="4832092"/>
          </a:xfrm>
          <a:prstGeom prst="rect">
            <a:avLst/>
          </a:prstGeom>
          <a:noFill/>
        </p:spPr>
        <p:txBody>
          <a:bodyPr wrap="square" rtlCol="0">
            <a:spAutoFit/>
          </a:bodyPr>
          <a:lstStyle/>
          <a:p>
            <a:r>
              <a:rPr lang="en-US" sz="4400" b="1" baseline="30000" dirty="0" smtClean="0"/>
              <a:t>23 </a:t>
            </a:r>
            <a:r>
              <a:rPr lang="en-US" sz="4400" b="1" baseline="30000" dirty="0" smtClean="0"/>
              <a:t> “</a:t>
            </a:r>
            <a:r>
              <a:rPr lang="en-US" sz="4400" dirty="0" smtClean="0"/>
              <a:t>But </a:t>
            </a:r>
            <a:r>
              <a:rPr lang="en-US" sz="4400" dirty="0" smtClean="0"/>
              <a:t>the hour is coming, and now is, when the true worshipers will worship the Father in spirit and truth; for the Father is seeking such to worship Him.</a:t>
            </a:r>
            <a:r>
              <a:rPr lang="en-US" sz="4400" b="1" baseline="30000" dirty="0" smtClean="0"/>
              <a:t>24 </a:t>
            </a:r>
            <a:r>
              <a:rPr lang="en-US" sz="4400" dirty="0" smtClean="0"/>
              <a:t>God </a:t>
            </a:r>
            <a:r>
              <a:rPr lang="en-US" sz="4400" i="1" dirty="0" smtClean="0"/>
              <a:t>is</a:t>
            </a:r>
            <a:r>
              <a:rPr lang="en-US" sz="4400" dirty="0" smtClean="0"/>
              <a:t> Spirit, and those who worship Him must worship in spirit and truth.”</a:t>
            </a:r>
            <a:endParaRPr lang="en-US" sz="4400" dirty="0"/>
          </a:p>
        </p:txBody>
      </p:sp>
      <p:sp>
        <p:nvSpPr>
          <p:cNvPr id="3" name="TextBox 2"/>
          <p:cNvSpPr txBox="1"/>
          <p:nvPr/>
        </p:nvSpPr>
        <p:spPr>
          <a:xfrm>
            <a:off x="1663700" y="673100"/>
            <a:ext cx="9372600" cy="1015663"/>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John 4:23-24 </a:t>
            </a:r>
            <a:endParaRPr lang="en-US" sz="6000" dirty="0"/>
          </a:p>
        </p:txBody>
      </p:sp>
    </p:spTree>
  </p:cSld>
  <p:clrMapOvr>
    <a:masterClrMapping/>
  </p:clrMapOvr>
  <p:transition advClick="0" advTm="86399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6399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he310course.com/IMAGES/body_soul_spirit%20copy.jpg"/>
          <p:cNvPicPr>
            <a:picLocks noChangeAspect="1" noChangeArrowheads="1"/>
          </p:cNvPicPr>
          <p:nvPr/>
        </p:nvPicPr>
        <p:blipFill>
          <a:blip r:embed="rId2" cstate="print"/>
          <a:srcRect/>
          <a:stretch>
            <a:fillRect/>
          </a:stretch>
        </p:blipFill>
        <p:spPr bwMode="auto">
          <a:xfrm>
            <a:off x="0" y="0"/>
            <a:ext cx="12192000" cy="6513394"/>
          </a:xfrm>
          <a:prstGeom prst="rect">
            <a:avLst/>
          </a:prstGeom>
          <a:noFill/>
        </p:spPr>
      </p:pic>
    </p:spTree>
  </p:cSld>
  <p:clrMapOvr>
    <a:masterClrMapping/>
  </p:clrMapOvr>
  <p:transition advClick="0" advTm="86399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1104900"/>
            <a:ext cx="9372600" cy="3477875"/>
          </a:xfrm>
          <a:prstGeom prst="rect">
            <a:avLst/>
          </a:prstGeom>
          <a:noFill/>
        </p:spPr>
        <p:txBody>
          <a:bodyPr wrap="square" rtlCol="0">
            <a:spAutoFit/>
          </a:bodyPr>
          <a:lstStyle/>
          <a:p>
            <a:pPr algn="ctr"/>
            <a:r>
              <a:rPr lang="en-US" sz="4400" dirty="0" smtClean="0"/>
              <a:t>1. </a:t>
            </a:r>
            <a:r>
              <a:rPr lang="en-US" sz="4400" dirty="0" smtClean="0"/>
              <a:t>Paul’s </a:t>
            </a:r>
            <a:r>
              <a:rPr lang="en-US" sz="4400" dirty="0" smtClean="0"/>
              <a:t>prayer in 1 Thessalonians 5:23 is that Christian Soldiers be completely sanctified (set apart) in </a:t>
            </a:r>
            <a:r>
              <a:rPr lang="en-US" sz="4400" u="sng" dirty="0" smtClean="0"/>
              <a:t>BODY</a:t>
            </a:r>
            <a:r>
              <a:rPr lang="en-US" sz="4400" dirty="0" smtClean="0"/>
              <a:t>, </a:t>
            </a:r>
            <a:r>
              <a:rPr lang="en-US" sz="4400" u="sng" dirty="0" smtClean="0"/>
              <a:t>SOUL</a:t>
            </a:r>
            <a:r>
              <a:rPr lang="en-US" sz="4400" dirty="0" smtClean="0"/>
              <a:t>, and </a:t>
            </a:r>
            <a:r>
              <a:rPr lang="en-US" sz="4400" u="sng" dirty="0" smtClean="0"/>
              <a:t>SPIRIT</a:t>
            </a:r>
            <a:r>
              <a:rPr lang="en-US" sz="4400" dirty="0" smtClean="0"/>
              <a:t>.</a:t>
            </a:r>
            <a:endParaRPr lang="en-US" sz="4400" dirty="0" smtClean="0"/>
          </a:p>
          <a:p>
            <a:r>
              <a:rPr lang="en-US" sz="4400" dirty="0" smtClean="0"/>
              <a:t>                                  </a:t>
            </a:r>
            <a:endParaRPr lang="en-US" sz="4400" dirty="0"/>
          </a:p>
        </p:txBody>
      </p:sp>
    </p:spTree>
  </p:cSld>
  <p:clrMapOvr>
    <a:masterClrMapping/>
  </p:clrMapOvr>
  <p:transition advClick="0" advTm="86399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028700"/>
            <a:ext cx="9372600" cy="2123658"/>
          </a:xfrm>
          <a:prstGeom prst="rect">
            <a:avLst/>
          </a:prstGeom>
          <a:noFill/>
        </p:spPr>
        <p:txBody>
          <a:bodyPr wrap="square" rtlCol="0">
            <a:spAutoFit/>
          </a:bodyPr>
          <a:lstStyle/>
          <a:p>
            <a:r>
              <a:rPr lang="en-US" sz="4400" dirty="0" smtClean="0"/>
              <a:t>2. </a:t>
            </a:r>
            <a:r>
              <a:rPr lang="en-US" sz="4400" dirty="0" smtClean="0"/>
              <a:t>The </a:t>
            </a:r>
            <a:r>
              <a:rPr lang="en-US" sz="4400" u="sng" dirty="0" smtClean="0"/>
              <a:t>DISCIPLED</a:t>
            </a:r>
            <a:r>
              <a:rPr lang="en-US" sz="4400" dirty="0" smtClean="0"/>
              <a:t> soldier is a </a:t>
            </a:r>
            <a:r>
              <a:rPr lang="en-US" sz="4400" u="sng" dirty="0" smtClean="0"/>
              <a:t>DISCIPLINED</a:t>
            </a:r>
            <a:r>
              <a:rPr lang="en-US" sz="4400" dirty="0" smtClean="0"/>
              <a:t> soldier</a:t>
            </a:r>
            <a:r>
              <a:rPr lang="en-US" sz="4400" dirty="0" smtClean="0"/>
              <a:t>.</a:t>
            </a:r>
            <a:endParaRPr lang="en-US" sz="4400" dirty="0" smtClean="0"/>
          </a:p>
          <a:p>
            <a:r>
              <a:rPr lang="en-US" sz="4400" dirty="0" smtClean="0"/>
              <a:t>                                  </a:t>
            </a:r>
            <a:endParaRPr lang="en-US" sz="4400" dirty="0"/>
          </a:p>
        </p:txBody>
      </p:sp>
    </p:spTree>
  </p:cSld>
  <p:clrMapOvr>
    <a:masterClrMapping/>
  </p:clrMapOvr>
  <p:transition advClick="0" advTm="86399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95500" y="1219200"/>
            <a:ext cx="9372600" cy="4832092"/>
          </a:xfrm>
          <a:prstGeom prst="rect">
            <a:avLst/>
          </a:prstGeom>
          <a:noFill/>
        </p:spPr>
        <p:txBody>
          <a:bodyPr wrap="square" rtlCol="0">
            <a:spAutoFit/>
          </a:bodyPr>
          <a:lstStyle/>
          <a:p>
            <a:r>
              <a:rPr lang="en-US" sz="4400" dirty="0" smtClean="0"/>
              <a:t>3. </a:t>
            </a:r>
            <a:r>
              <a:rPr lang="en-US" sz="4400" dirty="0" smtClean="0"/>
              <a:t>In Genesis 1:26, image refers to our </a:t>
            </a:r>
            <a:r>
              <a:rPr lang="en-US" sz="4400" u="sng" dirty="0" smtClean="0"/>
              <a:t>OUTWARD</a:t>
            </a:r>
            <a:r>
              <a:rPr lang="en-US" sz="4400" dirty="0" smtClean="0"/>
              <a:t> appearance</a:t>
            </a:r>
            <a:r>
              <a:rPr lang="en-US" sz="4400" dirty="0" smtClean="0"/>
              <a:t>.</a:t>
            </a:r>
          </a:p>
          <a:p>
            <a:endParaRPr lang="en-US" sz="4400" dirty="0" smtClean="0"/>
          </a:p>
          <a:p>
            <a:r>
              <a:rPr lang="en-US" sz="4400" dirty="0" smtClean="0"/>
              <a:t>(When Jesus came to earth, He came in the form of a human).</a:t>
            </a:r>
          </a:p>
          <a:p>
            <a:endParaRPr lang="en-US" sz="4400" dirty="0" smtClean="0"/>
          </a:p>
          <a:p>
            <a:r>
              <a:rPr lang="en-US" sz="4400" dirty="0" smtClean="0"/>
              <a:t>                                  </a:t>
            </a:r>
            <a:endParaRPr lang="en-US" sz="4400" dirty="0"/>
          </a:p>
        </p:txBody>
      </p:sp>
    </p:spTree>
  </p:cSld>
  <p:clrMapOvr>
    <a:masterClrMapping/>
  </p:clrMapOvr>
  <p:transition advClick="0" advTm="86399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054100"/>
            <a:ext cx="8470900" cy="2123658"/>
          </a:xfrm>
          <a:prstGeom prst="rect">
            <a:avLst/>
          </a:prstGeom>
          <a:noFill/>
        </p:spPr>
        <p:txBody>
          <a:bodyPr wrap="square" rtlCol="0">
            <a:spAutoFit/>
          </a:bodyPr>
          <a:lstStyle/>
          <a:p>
            <a:pPr marL="742950" indent="-742950">
              <a:buAutoNum type="arabicPeriod" startAt="4"/>
            </a:pPr>
            <a:r>
              <a:rPr lang="en-US" sz="4400" dirty="0" smtClean="0"/>
              <a:t>Scripture refers to God as a triune (three in one) being: </a:t>
            </a:r>
            <a:r>
              <a:rPr lang="en-US" sz="4400" u="sng" dirty="0" smtClean="0"/>
              <a:t>FATHER</a:t>
            </a:r>
            <a:r>
              <a:rPr lang="en-US" sz="4400" dirty="0" smtClean="0"/>
              <a:t>, </a:t>
            </a:r>
            <a:r>
              <a:rPr lang="en-US" sz="4400" u="sng" dirty="0" smtClean="0"/>
              <a:t>SON</a:t>
            </a:r>
            <a:r>
              <a:rPr lang="en-US" sz="4400" dirty="0" smtClean="0"/>
              <a:t>, </a:t>
            </a:r>
            <a:r>
              <a:rPr lang="en-US" sz="4400" u="sng" dirty="0" smtClean="0"/>
              <a:t>SPIRIT</a:t>
            </a:r>
            <a:r>
              <a:rPr lang="en-US" sz="4400" dirty="0" smtClean="0"/>
              <a:t>.</a:t>
            </a:r>
            <a:endParaRPr lang="en-US" sz="4400" u="sng" dirty="0"/>
          </a:p>
        </p:txBody>
      </p:sp>
    </p:spTree>
  </p:cSld>
  <p:clrMapOvr>
    <a:masterClrMapping/>
  </p:clrMapOvr>
  <p:transition advClick="0" advTm="86399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3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2465</TotalTime>
  <Words>369</Words>
  <Application>Microsoft Office PowerPoint</Application>
  <PresentationFormat>Custom</PresentationFormat>
  <Paragraphs>57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3_Title &amp; Subtitle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Gail</cp:lastModifiedBy>
  <cp:revision>225</cp:revision>
  <dcterms:created xsi:type="dcterms:W3CDTF">2015-05-22T23:05:41Z</dcterms:created>
  <dcterms:modified xsi:type="dcterms:W3CDTF">2015-09-11T18:12:52Z</dcterms:modified>
</cp:coreProperties>
</file>