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74" r:id="rId2"/>
    <p:sldId id="305" r:id="rId3"/>
    <p:sldId id="307" r:id="rId4"/>
    <p:sldId id="306" r:id="rId5"/>
    <p:sldId id="308"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09" r:id="rId22"/>
    <p:sldId id="311" r:id="rId23"/>
    <p:sldId id="329" r:id="rId24"/>
    <p:sldId id="330" r:id="rId25"/>
    <p:sldId id="331" r:id="rId26"/>
    <p:sldId id="332" r:id="rId27"/>
    <p:sldId id="333" r:id="rId28"/>
    <p:sldId id="338" r:id="rId29"/>
    <p:sldId id="336" r:id="rId30"/>
    <p:sldId id="354" r:id="rId31"/>
    <p:sldId id="337" r:id="rId32"/>
    <p:sldId id="339" r:id="rId33"/>
    <p:sldId id="340" r:id="rId34"/>
    <p:sldId id="342" r:id="rId35"/>
    <p:sldId id="341" r:id="rId36"/>
    <p:sldId id="343" r:id="rId37"/>
    <p:sldId id="344" r:id="rId38"/>
    <p:sldId id="345" r:id="rId39"/>
    <p:sldId id="346" r:id="rId40"/>
    <p:sldId id="347" r:id="rId41"/>
    <p:sldId id="348" r:id="rId42"/>
    <p:sldId id="349" r:id="rId43"/>
    <p:sldId id="350" r:id="rId44"/>
    <p:sldId id="355" r:id="rId45"/>
    <p:sldId id="351" r:id="rId46"/>
    <p:sldId id="353" r:id="rId47"/>
    <p:sldId id="31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58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19E96B-92DC-4A2D-B9DB-D65362CB17AC}"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02FE6-F012-4C3C-BB0F-E17D757CC12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802FE6-F012-4C3C-BB0F-E17D757CC122}" type="slidenum">
              <a:rPr lang="en-US" smtClean="0"/>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D0004C-6DEF-4317-87CB-D25A0DF08E2A}"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004C-6DEF-4317-87CB-D25A0DF08E2A}"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004C-6DEF-4317-87CB-D25A0DF08E2A}"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004C-6DEF-4317-87CB-D25A0DF08E2A}"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D0004C-6DEF-4317-87CB-D25A0DF08E2A}"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D0004C-6DEF-4317-87CB-D25A0DF08E2A}"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D0004C-6DEF-4317-87CB-D25A0DF08E2A}" type="datetimeFigureOut">
              <a:rPr lang="en-US" smtClean="0"/>
              <a:t>11/11/2015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D0004C-6DEF-4317-87CB-D25A0DF08E2A}" type="datetimeFigureOut">
              <a:rPr lang="en-US" smtClean="0"/>
              <a:t>11/11/2015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0004C-6DEF-4317-87CB-D25A0DF08E2A}" type="datetimeFigureOut">
              <a:rPr lang="en-US" smtClean="0"/>
              <a:t>11/11/2015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0004C-6DEF-4317-87CB-D25A0DF08E2A}"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0004C-6DEF-4317-87CB-D25A0DF08E2A}"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DBDA6-760E-4372-9012-AB087862D45D}" type="slidenum">
              <a:rPr lang="en-US" smtClean="0"/>
              <a:t>‹#›</a:t>
            </a:fld>
            <a:endParaRPr lang="en-US"/>
          </a:p>
        </p:txBody>
      </p:sp>
    </p:spTree>
  </p:cSld>
  <p:clrMapOvr>
    <a:masterClrMapping/>
  </p:clrMapOvr>
  <p:transition advClick="0" advTm="86399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0004C-6DEF-4317-87CB-D25A0DF08E2A}" type="datetimeFigureOut">
              <a:rPr lang="en-US" smtClean="0"/>
              <a:t>11/11/2015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DBDA6-760E-4372-9012-AB087862D4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8639900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371600" y="685800"/>
            <a:ext cx="7246961" cy="1200329"/>
          </a:xfrm>
          <a:prstGeom prst="rect">
            <a:avLst/>
          </a:prstGeom>
          <a:noFill/>
        </p:spPr>
        <p:txBody>
          <a:bodyPr wrap="square" rtlCol="0">
            <a:spAutoFit/>
          </a:bodyPr>
          <a:lstStyle/>
          <a:p>
            <a:pPr algn="ctr"/>
            <a:r>
              <a:rPr lang="en-US" sz="72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Got Oneness?</a:t>
            </a:r>
            <a:endParaRPr lang="en-US" sz="72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p:txBody>
      </p:sp>
      <p:sp>
        <p:nvSpPr>
          <p:cNvPr id="4" name="TextBox 3"/>
          <p:cNvSpPr txBox="1"/>
          <p:nvPr/>
        </p:nvSpPr>
        <p:spPr>
          <a:xfrm>
            <a:off x="609600" y="5715000"/>
            <a:ext cx="4876800" cy="461665"/>
          </a:xfrm>
          <a:prstGeom prst="rect">
            <a:avLst/>
          </a:prstGeom>
          <a:noFill/>
        </p:spPr>
        <p:txBody>
          <a:bodyPr wrap="square" rtlCol="0">
            <a:spAutoFit/>
          </a:bodyPr>
          <a:lstStyle/>
          <a:p>
            <a:r>
              <a:rPr lang="en-US" sz="2400" b="1" dirty="0" smtClean="0">
                <a:solidFill>
                  <a:schemeClr val="bg1"/>
                </a:solidFill>
              </a:rPr>
              <a:t>Sunday, November </a:t>
            </a:r>
            <a:r>
              <a:rPr lang="en-US" sz="2400" b="1" dirty="0" smtClean="0">
                <a:solidFill>
                  <a:schemeClr val="bg1"/>
                </a:solidFill>
              </a:rPr>
              <a:t>15, </a:t>
            </a:r>
            <a:r>
              <a:rPr lang="en-US" sz="2400" b="1" dirty="0" smtClean="0">
                <a:solidFill>
                  <a:schemeClr val="bg1"/>
                </a:solidFill>
              </a:rPr>
              <a:t>2015</a:t>
            </a:r>
            <a:endParaRPr lang="en-US" sz="2400" b="1" dirty="0">
              <a:solidFill>
                <a:schemeClr val="bg1"/>
              </a:solidFill>
            </a:endParaRPr>
          </a:p>
        </p:txBody>
      </p:sp>
      <p:sp>
        <p:nvSpPr>
          <p:cNvPr id="5" name="TextBox 4"/>
          <p:cNvSpPr txBox="1"/>
          <p:nvPr/>
        </p:nvSpPr>
        <p:spPr>
          <a:xfrm>
            <a:off x="6934200" y="5638800"/>
            <a:ext cx="1403974" cy="461665"/>
          </a:xfrm>
          <a:prstGeom prst="rect">
            <a:avLst/>
          </a:prstGeom>
          <a:noFill/>
        </p:spPr>
        <p:txBody>
          <a:bodyPr wrap="none" rtlCol="0">
            <a:spAutoFit/>
          </a:bodyPr>
          <a:lstStyle/>
          <a:p>
            <a:r>
              <a:rPr lang="en-US" sz="2400" b="1" dirty="0" smtClean="0">
                <a:solidFill>
                  <a:schemeClr val="bg1"/>
                </a:solidFill>
              </a:rPr>
              <a:t>Rich Rock</a:t>
            </a:r>
            <a:endParaRPr lang="en-US" sz="2400" b="1"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2123658"/>
          </a:xfrm>
          <a:prstGeom prst="rect">
            <a:avLst/>
          </a:prstGeom>
          <a:noFill/>
          <a:ln>
            <a:solidFill>
              <a:schemeClr val="bg1"/>
            </a:solidFill>
          </a:ln>
        </p:spPr>
        <p:txBody>
          <a:bodyPr wrap="square" rtlCol="0">
            <a:spAutoFit/>
          </a:bodyPr>
          <a:lstStyle/>
          <a:p>
            <a:r>
              <a:rPr lang="en-US" sz="4400" dirty="0">
                <a:solidFill>
                  <a:schemeClr val="bg1"/>
                </a:solidFill>
              </a:rPr>
              <a:t>8. We have </a:t>
            </a:r>
            <a:r>
              <a:rPr lang="en-US" sz="4400" b="1" u="sng" dirty="0">
                <a:solidFill>
                  <a:schemeClr val="bg1"/>
                </a:solidFill>
              </a:rPr>
              <a:t>Life Groups</a:t>
            </a:r>
            <a:r>
              <a:rPr lang="en-US" sz="4400" dirty="0">
                <a:solidFill>
                  <a:schemeClr val="bg1"/>
                </a:solidFill>
              </a:rPr>
              <a:t>.  These are also known as home Bible study groups!</a:t>
            </a:r>
          </a:p>
        </p:txBody>
      </p:sp>
    </p:spTree>
  </p:cSld>
  <p:clrMapOvr>
    <a:masterClrMapping/>
  </p:clrMapOvr>
  <p:transition advClick="0" advTm="8639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4832092"/>
          </a:xfrm>
          <a:prstGeom prst="rect">
            <a:avLst/>
          </a:prstGeom>
          <a:noFill/>
          <a:ln>
            <a:solidFill>
              <a:schemeClr val="bg1"/>
            </a:solidFill>
          </a:ln>
        </p:spPr>
        <p:txBody>
          <a:bodyPr wrap="square" rtlCol="0">
            <a:spAutoFit/>
          </a:bodyPr>
          <a:lstStyle/>
          <a:p>
            <a:r>
              <a:rPr lang="en-US" sz="4400" dirty="0">
                <a:solidFill>
                  <a:schemeClr val="bg1"/>
                </a:solidFill>
              </a:rPr>
              <a:t>9. We have </a:t>
            </a:r>
            <a:r>
              <a:rPr lang="en-US" sz="4400" b="1" u="sng" dirty="0">
                <a:solidFill>
                  <a:schemeClr val="bg1"/>
                </a:solidFill>
              </a:rPr>
              <a:t>Family Night</a:t>
            </a:r>
            <a:r>
              <a:rPr lang="en-US" sz="4400" dirty="0">
                <a:solidFill>
                  <a:schemeClr val="bg1"/>
                </a:solidFill>
              </a:rPr>
              <a:t> every </a:t>
            </a:r>
            <a:r>
              <a:rPr lang="en-US" sz="4400" dirty="0" smtClean="0">
                <a:solidFill>
                  <a:schemeClr val="bg1"/>
                </a:solidFill>
              </a:rPr>
              <a:t>Wednesday</a:t>
            </a:r>
          </a:p>
          <a:p>
            <a:r>
              <a:rPr lang="en-US" sz="4400" dirty="0" smtClean="0">
                <a:solidFill>
                  <a:schemeClr val="bg1"/>
                </a:solidFill>
              </a:rPr>
              <a:t>Adults (Book </a:t>
            </a:r>
            <a:r>
              <a:rPr lang="en-US" sz="4400" dirty="0">
                <a:solidFill>
                  <a:schemeClr val="bg1"/>
                </a:solidFill>
              </a:rPr>
              <a:t>of Revelation</a:t>
            </a:r>
            <a:r>
              <a:rPr lang="en-US" sz="4400" dirty="0" smtClean="0">
                <a:solidFill>
                  <a:schemeClr val="bg1"/>
                </a:solidFill>
              </a:rPr>
              <a:t>!)</a:t>
            </a:r>
          </a:p>
          <a:p>
            <a:r>
              <a:rPr lang="en-US" sz="4400" dirty="0" smtClean="0">
                <a:solidFill>
                  <a:schemeClr val="bg1"/>
                </a:solidFill>
              </a:rPr>
              <a:t>Kids &amp; Teens in Ed/Youth Wing</a:t>
            </a:r>
          </a:p>
          <a:p>
            <a:r>
              <a:rPr lang="en-US" sz="4400" dirty="0" smtClean="0">
                <a:solidFill>
                  <a:schemeClr val="bg1"/>
                </a:solidFill>
              </a:rPr>
              <a:t>Royal Rangers</a:t>
            </a:r>
          </a:p>
          <a:p>
            <a:r>
              <a:rPr lang="en-US" sz="4400" dirty="0" smtClean="0">
                <a:solidFill>
                  <a:schemeClr val="bg1"/>
                </a:solidFill>
              </a:rPr>
              <a:t>Girls Ministries</a:t>
            </a:r>
          </a:p>
          <a:p>
            <a:r>
              <a:rPr lang="en-US" sz="4400" dirty="0" smtClean="0">
                <a:solidFill>
                  <a:schemeClr val="bg1"/>
                </a:solidFill>
              </a:rPr>
              <a:t>Teen Bible Study</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4154984"/>
          </a:xfrm>
          <a:prstGeom prst="rect">
            <a:avLst/>
          </a:prstGeom>
          <a:noFill/>
          <a:ln>
            <a:solidFill>
              <a:schemeClr val="bg1"/>
            </a:solidFill>
          </a:ln>
        </p:spPr>
        <p:txBody>
          <a:bodyPr wrap="square" rtlCol="0">
            <a:spAutoFit/>
          </a:bodyPr>
          <a:lstStyle/>
          <a:p>
            <a:r>
              <a:rPr lang="en-US" sz="4400" dirty="0" smtClean="0">
                <a:solidFill>
                  <a:schemeClr val="bg1"/>
                </a:solidFill>
              </a:rPr>
              <a:t>10</a:t>
            </a:r>
            <a:r>
              <a:rPr lang="en-US" sz="4400" dirty="0">
                <a:solidFill>
                  <a:schemeClr val="bg1"/>
                </a:solidFill>
              </a:rPr>
              <a:t>. We have </a:t>
            </a:r>
            <a:r>
              <a:rPr lang="en-US" sz="4400" b="1" u="sng" dirty="0">
                <a:solidFill>
                  <a:schemeClr val="bg1"/>
                </a:solidFill>
              </a:rPr>
              <a:t>Men’s</a:t>
            </a:r>
            <a:r>
              <a:rPr lang="en-US" sz="4400" dirty="0">
                <a:solidFill>
                  <a:schemeClr val="bg1"/>
                </a:solidFill>
              </a:rPr>
              <a:t> breakfast the first Saturday of every month and </a:t>
            </a:r>
            <a:r>
              <a:rPr lang="en-US" sz="4400" b="1" u="sng" dirty="0">
                <a:solidFill>
                  <a:schemeClr val="bg1"/>
                </a:solidFill>
              </a:rPr>
              <a:t>Women’s</a:t>
            </a:r>
            <a:r>
              <a:rPr lang="en-US" sz="4400" dirty="0">
                <a:solidFill>
                  <a:schemeClr val="bg1"/>
                </a:solidFill>
              </a:rPr>
              <a:t> breakfast the last Saturday of every month.</a:t>
            </a: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3477875"/>
          </a:xfrm>
          <a:prstGeom prst="rect">
            <a:avLst/>
          </a:prstGeom>
          <a:noFill/>
          <a:ln>
            <a:solidFill>
              <a:schemeClr val="bg1"/>
            </a:solidFill>
          </a:ln>
        </p:spPr>
        <p:txBody>
          <a:bodyPr wrap="square" rtlCol="0">
            <a:spAutoFit/>
          </a:bodyPr>
          <a:lstStyle/>
          <a:p>
            <a:r>
              <a:rPr lang="en-US" sz="4400" dirty="0">
                <a:solidFill>
                  <a:schemeClr val="bg1"/>
                </a:solidFill>
              </a:rPr>
              <a:t>11. We have a </a:t>
            </a:r>
            <a:r>
              <a:rPr lang="en-US" sz="4400" b="1" u="sng" dirty="0">
                <a:solidFill>
                  <a:schemeClr val="bg1"/>
                </a:solidFill>
              </a:rPr>
              <a:t>Discipleship Class</a:t>
            </a:r>
            <a:r>
              <a:rPr lang="en-US" sz="4400" dirty="0">
                <a:solidFill>
                  <a:schemeClr val="bg1"/>
                </a:solidFill>
              </a:rPr>
              <a:t> every 2</a:t>
            </a:r>
            <a:r>
              <a:rPr lang="en-US" sz="4400" baseline="30000" dirty="0">
                <a:solidFill>
                  <a:schemeClr val="bg1"/>
                </a:solidFill>
              </a:rPr>
              <a:t>nd</a:t>
            </a:r>
            <a:r>
              <a:rPr lang="en-US" sz="4400" dirty="0">
                <a:solidFill>
                  <a:schemeClr val="bg1"/>
                </a:solidFill>
              </a:rPr>
              <a:t> and 3</a:t>
            </a:r>
            <a:r>
              <a:rPr lang="en-US" sz="4400" baseline="30000" dirty="0">
                <a:solidFill>
                  <a:schemeClr val="bg1"/>
                </a:solidFill>
              </a:rPr>
              <a:t>rd</a:t>
            </a:r>
            <a:r>
              <a:rPr lang="en-US" sz="4400" dirty="0">
                <a:solidFill>
                  <a:schemeClr val="bg1"/>
                </a:solidFill>
              </a:rPr>
              <a:t> Saturday of the month!</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4154984"/>
          </a:xfrm>
          <a:prstGeom prst="rect">
            <a:avLst/>
          </a:prstGeom>
          <a:noFill/>
          <a:ln>
            <a:solidFill>
              <a:schemeClr val="bg1"/>
            </a:solidFill>
          </a:ln>
        </p:spPr>
        <p:txBody>
          <a:bodyPr wrap="square" rtlCol="0">
            <a:spAutoFit/>
          </a:bodyPr>
          <a:lstStyle/>
          <a:p>
            <a:r>
              <a:rPr lang="en-US" sz="4400" dirty="0">
                <a:solidFill>
                  <a:schemeClr val="bg1"/>
                </a:solidFill>
              </a:rPr>
              <a:t>12. We have an </a:t>
            </a:r>
            <a:r>
              <a:rPr lang="en-US" sz="4400" b="1" u="sng" dirty="0">
                <a:solidFill>
                  <a:schemeClr val="bg1"/>
                </a:solidFill>
              </a:rPr>
              <a:t>Adult Sunday School Class</a:t>
            </a:r>
            <a:r>
              <a:rPr lang="en-US" sz="4400" dirty="0">
                <a:solidFill>
                  <a:schemeClr val="bg1"/>
                </a:solidFill>
              </a:rPr>
              <a:t> and a </a:t>
            </a:r>
            <a:r>
              <a:rPr lang="en-US" sz="4400" b="1" u="sng" dirty="0">
                <a:solidFill>
                  <a:schemeClr val="bg1"/>
                </a:solidFill>
              </a:rPr>
              <a:t>Kids Sunday School Class</a:t>
            </a:r>
            <a:r>
              <a:rPr lang="en-US" sz="4400" dirty="0">
                <a:solidFill>
                  <a:schemeClr val="bg1"/>
                </a:solidFill>
              </a:rPr>
              <a:t> at 9:15 am every Sunday morning!</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2800767"/>
          </a:xfrm>
          <a:prstGeom prst="rect">
            <a:avLst/>
          </a:prstGeom>
          <a:noFill/>
          <a:ln>
            <a:solidFill>
              <a:schemeClr val="bg1"/>
            </a:solidFill>
          </a:ln>
        </p:spPr>
        <p:txBody>
          <a:bodyPr wrap="square" rtlCol="0">
            <a:spAutoFit/>
          </a:bodyPr>
          <a:lstStyle/>
          <a:p>
            <a:r>
              <a:rPr lang="en-US" sz="4400" dirty="0">
                <a:solidFill>
                  <a:schemeClr val="bg1"/>
                </a:solidFill>
              </a:rPr>
              <a:t>13. We have a </a:t>
            </a:r>
            <a:r>
              <a:rPr lang="en-US" sz="4400" b="1" u="sng" dirty="0">
                <a:solidFill>
                  <a:schemeClr val="bg1"/>
                </a:solidFill>
              </a:rPr>
              <a:t>Youth Group</a:t>
            </a:r>
            <a:r>
              <a:rPr lang="en-US" sz="4400" dirty="0">
                <a:solidFill>
                  <a:schemeClr val="bg1"/>
                </a:solidFill>
              </a:rPr>
              <a:t> on Friday nights for our teens!</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2800767"/>
          </a:xfrm>
          <a:prstGeom prst="rect">
            <a:avLst/>
          </a:prstGeom>
          <a:noFill/>
          <a:ln>
            <a:solidFill>
              <a:schemeClr val="bg1"/>
            </a:solidFill>
          </a:ln>
        </p:spPr>
        <p:txBody>
          <a:bodyPr wrap="square" rtlCol="0">
            <a:spAutoFit/>
          </a:bodyPr>
          <a:lstStyle/>
          <a:p>
            <a:r>
              <a:rPr lang="en-US" sz="4400" dirty="0">
                <a:solidFill>
                  <a:schemeClr val="bg1"/>
                </a:solidFill>
              </a:rPr>
              <a:t>14. We have a </a:t>
            </a:r>
            <a:r>
              <a:rPr lang="en-US" sz="4400" b="1" u="sng" dirty="0">
                <a:solidFill>
                  <a:schemeClr val="bg1"/>
                </a:solidFill>
              </a:rPr>
              <a:t>Seniors Group</a:t>
            </a:r>
            <a:r>
              <a:rPr lang="en-US" sz="4400" dirty="0">
                <a:solidFill>
                  <a:schemeClr val="bg1"/>
                </a:solidFill>
              </a:rPr>
              <a:t> that meets, as well!</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4154984"/>
          </a:xfrm>
          <a:prstGeom prst="rect">
            <a:avLst/>
          </a:prstGeom>
          <a:noFill/>
          <a:ln>
            <a:solidFill>
              <a:schemeClr val="bg1"/>
            </a:solidFill>
          </a:ln>
        </p:spPr>
        <p:txBody>
          <a:bodyPr wrap="square" rtlCol="0">
            <a:spAutoFit/>
          </a:bodyPr>
          <a:lstStyle/>
          <a:p>
            <a:r>
              <a:rPr lang="en-US" sz="4400" dirty="0">
                <a:solidFill>
                  <a:schemeClr val="bg1"/>
                </a:solidFill>
              </a:rPr>
              <a:t>15. Not to mention all the </a:t>
            </a:r>
            <a:r>
              <a:rPr lang="en-US" sz="4400" b="1" u="sng" dirty="0">
                <a:solidFill>
                  <a:schemeClr val="bg1"/>
                </a:solidFill>
              </a:rPr>
              <a:t>Outreach</a:t>
            </a:r>
            <a:r>
              <a:rPr lang="en-US" sz="4400" dirty="0">
                <a:solidFill>
                  <a:schemeClr val="bg1"/>
                </a:solidFill>
              </a:rPr>
              <a:t> in our community and </a:t>
            </a:r>
            <a:r>
              <a:rPr lang="en-US" sz="4400" b="1" u="sng" dirty="0">
                <a:solidFill>
                  <a:schemeClr val="bg1"/>
                </a:solidFill>
              </a:rPr>
              <a:t>Missions</a:t>
            </a:r>
            <a:r>
              <a:rPr lang="en-US" sz="4400" dirty="0">
                <a:solidFill>
                  <a:schemeClr val="bg1"/>
                </a:solidFill>
              </a:rPr>
              <a:t> abroad like Africa this upcoming Summer!</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3477875"/>
          </a:xfrm>
          <a:prstGeom prst="rect">
            <a:avLst/>
          </a:prstGeom>
          <a:noFill/>
          <a:ln>
            <a:solidFill>
              <a:schemeClr val="bg1"/>
            </a:solidFill>
          </a:ln>
        </p:spPr>
        <p:txBody>
          <a:bodyPr wrap="square" rtlCol="0">
            <a:spAutoFit/>
          </a:bodyPr>
          <a:lstStyle/>
          <a:p>
            <a:r>
              <a:rPr lang="en-US" sz="4400" dirty="0">
                <a:solidFill>
                  <a:schemeClr val="bg1"/>
                </a:solidFill>
              </a:rPr>
              <a:t>16. Finally the men gather together to </a:t>
            </a:r>
            <a:r>
              <a:rPr lang="en-US" sz="4400" b="1" u="sng" dirty="0">
                <a:solidFill>
                  <a:schemeClr val="bg1"/>
                </a:solidFill>
              </a:rPr>
              <a:t>pray</a:t>
            </a:r>
            <a:r>
              <a:rPr lang="en-US" sz="4400" dirty="0">
                <a:solidFill>
                  <a:schemeClr val="bg1"/>
                </a:solidFill>
              </a:rPr>
              <a:t> before the service every Sunday morning!</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4154984"/>
          </a:xfrm>
          <a:prstGeom prst="rect">
            <a:avLst/>
          </a:prstGeom>
          <a:noFill/>
          <a:ln>
            <a:solidFill>
              <a:schemeClr val="bg1"/>
            </a:solidFill>
          </a:ln>
        </p:spPr>
        <p:txBody>
          <a:bodyPr wrap="square" rtlCol="0">
            <a:spAutoFit/>
          </a:bodyPr>
          <a:lstStyle/>
          <a:p>
            <a:r>
              <a:rPr lang="en-US" sz="4400" dirty="0">
                <a:solidFill>
                  <a:schemeClr val="bg1"/>
                </a:solidFill>
              </a:rPr>
              <a:t>17. Get </a:t>
            </a:r>
            <a:r>
              <a:rPr lang="en-US" sz="4400" b="1" u="sng" dirty="0">
                <a:solidFill>
                  <a:schemeClr val="bg1"/>
                </a:solidFill>
              </a:rPr>
              <a:t>connected</a:t>
            </a:r>
            <a:r>
              <a:rPr lang="en-US" sz="4400" dirty="0">
                <a:solidFill>
                  <a:schemeClr val="bg1"/>
                </a:solidFill>
              </a:rPr>
              <a:t> into the Church and experience the </a:t>
            </a:r>
            <a:r>
              <a:rPr lang="en-US" sz="4400" b="1" u="sng" dirty="0">
                <a:solidFill>
                  <a:schemeClr val="bg1"/>
                </a:solidFill>
              </a:rPr>
              <a:t>oneness</a:t>
            </a:r>
            <a:r>
              <a:rPr lang="en-US" sz="4400" b="1" dirty="0">
                <a:solidFill>
                  <a:schemeClr val="bg1"/>
                </a:solidFill>
              </a:rPr>
              <a:t> </a:t>
            </a:r>
            <a:r>
              <a:rPr lang="en-US" sz="4400" dirty="0">
                <a:solidFill>
                  <a:schemeClr val="bg1"/>
                </a:solidFill>
              </a:rPr>
              <a:t>that Jesus bled and died for!</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TextBox 5"/>
          <p:cNvSpPr txBox="1"/>
          <p:nvPr/>
        </p:nvSpPr>
        <p:spPr>
          <a:xfrm>
            <a:off x="228600" y="2286000"/>
            <a:ext cx="8686800" cy="1569660"/>
          </a:xfrm>
          <a:prstGeom prst="rect">
            <a:avLst/>
          </a:prstGeom>
          <a:noFill/>
        </p:spPr>
        <p:txBody>
          <a:bodyPr wrap="square" rtlCol="0">
            <a:spAutoFit/>
          </a:bodyPr>
          <a:lstStyle/>
          <a:p>
            <a:pPr algn="ctr"/>
            <a:r>
              <a:rPr lang="en-US" sz="9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QUESTIONS</a:t>
            </a:r>
          </a:p>
        </p:txBody>
      </p:sp>
    </p:spTree>
  </p:cSld>
  <p:clrMapOvr>
    <a:masterClrMapping/>
  </p:clrMapOvr>
  <p:transition advClick="0" advTm="86399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2123658"/>
          </a:xfrm>
          <a:prstGeom prst="rect">
            <a:avLst/>
          </a:prstGeom>
          <a:noFill/>
          <a:ln>
            <a:solidFill>
              <a:schemeClr val="bg1"/>
            </a:solidFill>
          </a:ln>
        </p:spPr>
        <p:txBody>
          <a:bodyPr wrap="square" rtlCol="0">
            <a:spAutoFit/>
          </a:bodyPr>
          <a:lstStyle/>
          <a:p>
            <a:r>
              <a:rPr lang="en-US" sz="4400" dirty="0">
                <a:solidFill>
                  <a:schemeClr val="bg1"/>
                </a:solidFill>
              </a:rPr>
              <a:t>18. Got </a:t>
            </a:r>
            <a:r>
              <a:rPr lang="en-US" sz="4400" b="1" u="sng" dirty="0">
                <a:solidFill>
                  <a:schemeClr val="bg1"/>
                </a:solidFill>
              </a:rPr>
              <a:t>oneness</a:t>
            </a:r>
            <a:r>
              <a:rPr lang="en-US" sz="4400" dirty="0">
                <a:solidFill>
                  <a:schemeClr val="bg1"/>
                </a:solidFill>
              </a:rPr>
              <a:t>? </a:t>
            </a:r>
          </a:p>
          <a:p>
            <a:endParaRPr lang="en-US" sz="4400" dirty="0">
              <a:solidFill>
                <a:schemeClr val="bg1"/>
              </a:solidFill>
            </a:endParaRPr>
          </a:p>
          <a:p>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advClick="0" advTm="86399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533400" y="2057400"/>
            <a:ext cx="8162812" cy="2215991"/>
          </a:xfrm>
          <a:prstGeom prst="rect">
            <a:avLst/>
          </a:prstGeom>
          <a:noFill/>
        </p:spPr>
        <p:txBody>
          <a:bodyPr wrap="none" rtlCol="0">
            <a:spAutoFit/>
          </a:bodyPr>
          <a:lstStyle/>
          <a:p>
            <a:pPr algn="ctr"/>
            <a:r>
              <a:rPr lang="en-US" sz="138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Scriptures</a:t>
            </a:r>
          </a:p>
        </p:txBody>
      </p:sp>
    </p:spTree>
  </p:cSld>
  <p:clrMapOvr>
    <a:masterClrMapping/>
  </p:clrMapOvr>
  <p:transition advClick="0" advTm="86399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John </a:t>
            </a:r>
            <a:r>
              <a:rPr lang="en-US" sz="4800" dirty="0" smtClean="0">
                <a:solidFill>
                  <a:schemeClr val="bg1"/>
                </a:solidFill>
              </a:rPr>
              <a:t>17:11</a:t>
            </a:r>
            <a:endParaRPr lang="en-US" sz="4800" dirty="0">
              <a:solidFill>
                <a:schemeClr val="bg1"/>
              </a:solidFill>
            </a:endParaRPr>
          </a:p>
        </p:txBody>
      </p:sp>
      <p:sp>
        <p:nvSpPr>
          <p:cNvPr id="4" name="TextBox 3"/>
          <p:cNvSpPr txBox="1"/>
          <p:nvPr/>
        </p:nvSpPr>
        <p:spPr>
          <a:xfrm>
            <a:off x="685800" y="1676400"/>
            <a:ext cx="7772400" cy="4154984"/>
          </a:xfrm>
          <a:prstGeom prst="rect">
            <a:avLst/>
          </a:prstGeom>
          <a:noFill/>
        </p:spPr>
        <p:txBody>
          <a:bodyPr wrap="square" rtlCol="0">
            <a:spAutoFit/>
          </a:bodyPr>
          <a:lstStyle/>
          <a:p>
            <a:r>
              <a:rPr lang="en-US" sz="4400" b="1" baseline="30000" dirty="0">
                <a:solidFill>
                  <a:schemeClr val="bg1"/>
                </a:solidFill>
              </a:rPr>
              <a:t>11 </a:t>
            </a:r>
            <a:r>
              <a:rPr lang="en-US" sz="4400" b="1" baseline="30000" dirty="0" smtClean="0">
                <a:solidFill>
                  <a:schemeClr val="bg1"/>
                </a:solidFill>
              </a:rPr>
              <a:t> “</a:t>
            </a:r>
            <a:r>
              <a:rPr lang="en-US" sz="4400" dirty="0" smtClean="0">
                <a:solidFill>
                  <a:schemeClr val="bg1"/>
                </a:solidFill>
              </a:rPr>
              <a:t>Now </a:t>
            </a:r>
            <a:r>
              <a:rPr lang="en-US" sz="4400" dirty="0">
                <a:solidFill>
                  <a:schemeClr val="bg1"/>
                </a:solidFill>
              </a:rPr>
              <a:t>I am no longer in the world, but these are in the world, and I come to You. Holy Father, keep through Your name those whom You have given </a:t>
            </a:r>
            <a:r>
              <a:rPr lang="en-US" sz="4400" dirty="0" smtClean="0">
                <a:solidFill>
                  <a:schemeClr val="bg1"/>
                </a:solidFill>
              </a:rPr>
              <a:t>Me,</a:t>
            </a:r>
            <a:r>
              <a:rPr lang="en-US" sz="4400" baseline="30000" dirty="0">
                <a:solidFill>
                  <a:schemeClr val="bg1"/>
                </a:solidFill>
              </a:rPr>
              <a:t> </a:t>
            </a:r>
            <a:r>
              <a:rPr lang="en-US" sz="4400" dirty="0" smtClean="0">
                <a:solidFill>
                  <a:schemeClr val="bg1"/>
                </a:solidFill>
              </a:rPr>
              <a:t>that </a:t>
            </a:r>
            <a:r>
              <a:rPr lang="en-US" sz="4400" dirty="0">
                <a:solidFill>
                  <a:schemeClr val="bg1"/>
                </a:solidFill>
              </a:rPr>
              <a:t>they may be one as We </a:t>
            </a:r>
            <a:r>
              <a:rPr lang="en-US" sz="4400" i="1" dirty="0" smtClean="0">
                <a:solidFill>
                  <a:schemeClr val="bg1"/>
                </a:solidFill>
              </a:rPr>
              <a:t>are”</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John </a:t>
            </a:r>
            <a:r>
              <a:rPr lang="en-US" sz="4800" dirty="0" smtClean="0">
                <a:solidFill>
                  <a:schemeClr val="bg1"/>
                </a:solidFill>
              </a:rPr>
              <a:t>17:21</a:t>
            </a:r>
            <a:r>
              <a:rPr lang="en-US" sz="4800" dirty="0">
                <a:solidFill>
                  <a:schemeClr val="bg1"/>
                </a:solidFill>
              </a:rPr>
              <a:t>, </a:t>
            </a:r>
            <a:r>
              <a:rPr lang="en-US" sz="4800" dirty="0" smtClean="0">
                <a:solidFill>
                  <a:schemeClr val="bg1"/>
                </a:solidFill>
              </a:rPr>
              <a:t>22</a:t>
            </a:r>
            <a:endParaRPr lang="en-US" sz="4800" dirty="0">
              <a:solidFill>
                <a:schemeClr val="bg1"/>
              </a:solidFill>
            </a:endParaRPr>
          </a:p>
        </p:txBody>
      </p:sp>
      <p:sp>
        <p:nvSpPr>
          <p:cNvPr id="4" name="TextBox 3"/>
          <p:cNvSpPr txBox="1"/>
          <p:nvPr/>
        </p:nvSpPr>
        <p:spPr>
          <a:xfrm>
            <a:off x="762000" y="1447800"/>
            <a:ext cx="7848600" cy="5016758"/>
          </a:xfrm>
          <a:prstGeom prst="rect">
            <a:avLst/>
          </a:prstGeom>
          <a:noFill/>
        </p:spPr>
        <p:txBody>
          <a:bodyPr wrap="square" rtlCol="0">
            <a:spAutoFit/>
          </a:bodyPr>
          <a:lstStyle/>
          <a:p>
            <a:r>
              <a:rPr lang="en-US" sz="4000" b="1" baseline="30000" dirty="0">
                <a:solidFill>
                  <a:schemeClr val="bg1"/>
                </a:solidFill>
              </a:rPr>
              <a:t>21 </a:t>
            </a:r>
            <a:r>
              <a:rPr lang="en-US" sz="4000" b="1" baseline="30000" dirty="0" smtClean="0">
                <a:solidFill>
                  <a:schemeClr val="bg1"/>
                </a:solidFill>
              </a:rPr>
              <a:t> </a:t>
            </a:r>
            <a:r>
              <a:rPr lang="en-US" sz="4000" dirty="0" smtClean="0">
                <a:solidFill>
                  <a:schemeClr val="bg1"/>
                </a:solidFill>
              </a:rPr>
              <a:t>“that </a:t>
            </a:r>
            <a:r>
              <a:rPr lang="en-US" sz="4000" dirty="0">
                <a:solidFill>
                  <a:schemeClr val="bg1"/>
                </a:solidFill>
              </a:rPr>
              <a:t>they all may be one, as You, Father, </a:t>
            </a:r>
            <a:r>
              <a:rPr lang="en-US" sz="4000" i="1" dirty="0">
                <a:solidFill>
                  <a:schemeClr val="bg1"/>
                </a:solidFill>
              </a:rPr>
              <a:t>are</a:t>
            </a:r>
            <a:r>
              <a:rPr lang="en-US" sz="4000" dirty="0">
                <a:solidFill>
                  <a:schemeClr val="bg1"/>
                </a:solidFill>
              </a:rPr>
              <a:t> in Me, and I in You; that they also may be one in Us, that the world may believe that You sent Me. </a:t>
            </a:r>
            <a:r>
              <a:rPr lang="en-US" sz="4000" b="1" baseline="30000" dirty="0">
                <a:solidFill>
                  <a:schemeClr val="bg1"/>
                </a:solidFill>
              </a:rPr>
              <a:t>22 </a:t>
            </a:r>
            <a:r>
              <a:rPr lang="en-US" sz="4000" dirty="0">
                <a:solidFill>
                  <a:schemeClr val="bg1"/>
                </a:solidFill>
              </a:rPr>
              <a:t>And the glory which You gave Me I have given them, that they may be one just as We are </a:t>
            </a:r>
            <a:r>
              <a:rPr lang="en-US" sz="4000" dirty="0" smtClean="0">
                <a:solidFill>
                  <a:schemeClr val="bg1"/>
                </a:solidFill>
              </a:rPr>
              <a:t>one”</a:t>
            </a:r>
            <a:br>
              <a:rPr lang="en-US" sz="4000" dirty="0" smtClean="0">
                <a:solidFill>
                  <a:schemeClr val="bg1"/>
                </a:solidFill>
              </a:rPr>
            </a:br>
            <a:endParaRPr lang="en-US" sz="4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Genesis 1:26</a:t>
            </a:r>
            <a:endParaRPr lang="en-US" sz="4800" dirty="0">
              <a:solidFill>
                <a:schemeClr val="bg1"/>
              </a:solidFill>
            </a:endParaRPr>
          </a:p>
        </p:txBody>
      </p:sp>
      <p:sp>
        <p:nvSpPr>
          <p:cNvPr id="4" name="TextBox 3"/>
          <p:cNvSpPr txBox="1"/>
          <p:nvPr/>
        </p:nvSpPr>
        <p:spPr>
          <a:xfrm>
            <a:off x="533400" y="1371600"/>
            <a:ext cx="8153400" cy="4401205"/>
          </a:xfrm>
          <a:prstGeom prst="rect">
            <a:avLst/>
          </a:prstGeom>
          <a:noFill/>
        </p:spPr>
        <p:txBody>
          <a:bodyPr wrap="square" rtlCol="0">
            <a:spAutoFit/>
          </a:bodyPr>
          <a:lstStyle/>
          <a:p>
            <a:r>
              <a:rPr lang="en-US" sz="4000" b="1" baseline="30000" dirty="0">
                <a:solidFill>
                  <a:schemeClr val="bg1"/>
                </a:solidFill>
              </a:rPr>
              <a:t>26 </a:t>
            </a:r>
            <a:r>
              <a:rPr lang="en-US" sz="4000" b="1" baseline="30000" dirty="0" smtClean="0">
                <a:solidFill>
                  <a:schemeClr val="bg1"/>
                </a:solidFill>
              </a:rPr>
              <a:t> “</a:t>
            </a:r>
            <a:r>
              <a:rPr lang="en-US" sz="4000" dirty="0" smtClean="0">
                <a:solidFill>
                  <a:schemeClr val="bg1"/>
                </a:solidFill>
              </a:rPr>
              <a:t>Then </a:t>
            </a:r>
            <a:r>
              <a:rPr lang="en-US" sz="4000" dirty="0">
                <a:solidFill>
                  <a:schemeClr val="bg1"/>
                </a:solidFill>
              </a:rPr>
              <a:t>God said, “Let Us make man in Our image, according to Our likeness; let them have dominion over the fish of the sea, over the birds of the air, and over the cattle, over </a:t>
            </a:r>
            <a:r>
              <a:rPr lang="en-US" sz="4000" dirty="0" smtClean="0">
                <a:solidFill>
                  <a:schemeClr val="bg1"/>
                </a:solidFill>
              </a:rPr>
              <a:t>all</a:t>
            </a:r>
            <a:r>
              <a:rPr lang="en-US" sz="4000" baseline="30000" dirty="0">
                <a:solidFill>
                  <a:schemeClr val="bg1"/>
                </a:solidFill>
              </a:rPr>
              <a:t> </a:t>
            </a:r>
            <a:r>
              <a:rPr lang="en-US" sz="4000" dirty="0" smtClean="0">
                <a:solidFill>
                  <a:schemeClr val="bg1"/>
                </a:solidFill>
              </a:rPr>
              <a:t>the </a:t>
            </a:r>
            <a:r>
              <a:rPr lang="en-US" sz="4000" dirty="0">
                <a:solidFill>
                  <a:schemeClr val="bg1"/>
                </a:solidFill>
              </a:rPr>
              <a:t>earth and over every creeping thing that creeps on the </a:t>
            </a:r>
            <a:r>
              <a:rPr lang="en-US" sz="4000" dirty="0" smtClean="0">
                <a:solidFill>
                  <a:schemeClr val="bg1"/>
                </a:solidFill>
              </a:rPr>
              <a:t>earth”</a:t>
            </a:r>
            <a:endParaRPr lang="en-US" sz="4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Genesis 3:22</a:t>
            </a:r>
            <a:endParaRPr lang="en-US" sz="4800" dirty="0">
              <a:solidFill>
                <a:schemeClr val="bg1"/>
              </a:solidFill>
            </a:endParaRPr>
          </a:p>
        </p:txBody>
      </p:sp>
      <p:sp>
        <p:nvSpPr>
          <p:cNvPr id="4" name="TextBox 3"/>
          <p:cNvSpPr txBox="1"/>
          <p:nvPr/>
        </p:nvSpPr>
        <p:spPr>
          <a:xfrm>
            <a:off x="762000" y="1447800"/>
            <a:ext cx="7848600" cy="4154984"/>
          </a:xfrm>
          <a:prstGeom prst="rect">
            <a:avLst/>
          </a:prstGeom>
          <a:noFill/>
        </p:spPr>
        <p:txBody>
          <a:bodyPr wrap="square" rtlCol="0">
            <a:spAutoFit/>
          </a:bodyPr>
          <a:lstStyle/>
          <a:p>
            <a:r>
              <a:rPr lang="en-US" sz="4400" b="1" baseline="30000" dirty="0">
                <a:solidFill>
                  <a:schemeClr val="bg1"/>
                </a:solidFill>
              </a:rPr>
              <a:t>22 </a:t>
            </a:r>
            <a:r>
              <a:rPr lang="en-US" sz="4400" b="1" baseline="30000" dirty="0" smtClean="0">
                <a:solidFill>
                  <a:schemeClr val="bg1"/>
                </a:solidFill>
              </a:rPr>
              <a:t> “</a:t>
            </a:r>
            <a:r>
              <a:rPr lang="en-US" sz="4400" dirty="0" smtClean="0">
                <a:solidFill>
                  <a:schemeClr val="bg1"/>
                </a:solidFill>
              </a:rPr>
              <a:t>Then </a:t>
            </a:r>
            <a:r>
              <a:rPr lang="en-US" sz="4400" dirty="0">
                <a:solidFill>
                  <a:schemeClr val="bg1"/>
                </a:solidFill>
              </a:rPr>
              <a:t>the </a:t>
            </a:r>
            <a:r>
              <a:rPr lang="en-US" sz="4400" cap="small" dirty="0">
                <a:solidFill>
                  <a:schemeClr val="bg1"/>
                </a:solidFill>
              </a:rPr>
              <a:t>Lord</a:t>
            </a:r>
            <a:r>
              <a:rPr lang="en-US" sz="4400" dirty="0">
                <a:solidFill>
                  <a:schemeClr val="bg1"/>
                </a:solidFill>
              </a:rPr>
              <a:t> God said, “Behold, the man has become like one of Us, to know good and evil. And now, lest he put out his hand and take also of the tree of life, and eat, and live </a:t>
            </a:r>
            <a:r>
              <a:rPr lang="en-US" sz="4400" dirty="0" smtClean="0">
                <a:solidFill>
                  <a:schemeClr val="bg1"/>
                </a:solidFill>
              </a:rPr>
              <a:t>forever”</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17:5</a:t>
            </a:r>
            <a:endParaRPr lang="en-US" sz="4800" dirty="0">
              <a:solidFill>
                <a:schemeClr val="bg1"/>
              </a:solidFill>
            </a:endParaRPr>
          </a:p>
        </p:txBody>
      </p:sp>
      <p:sp>
        <p:nvSpPr>
          <p:cNvPr id="4" name="TextBox 3"/>
          <p:cNvSpPr txBox="1"/>
          <p:nvPr/>
        </p:nvSpPr>
        <p:spPr>
          <a:xfrm>
            <a:off x="762000" y="1447800"/>
            <a:ext cx="7848600" cy="2800767"/>
          </a:xfrm>
          <a:prstGeom prst="rect">
            <a:avLst/>
          </a:prstGeom>
          <a:noFill/>
        </p:spPr>
        <p:txBody>
          <a:bodyPr wrap="square" rtlCol="0">
            <a:spAutoFit/>
          </a:bodyPr>
          <a:lstStyle/>
          <a:p>
            <a:r>
              <a:rPr lang="en-US" sz="4400" b="1" baseline="30000" dirty="0">
                <a:solidFill>
                  <a:schemeClr val="bg1"/>
                </a:solidFill>
              </a:rPr>
              <a:t>5 </a:t>
            </a:r>
            <a:r>
              <a:rPr lang="en-US" sz="4400" b="1" baseline="30000" dirty="0" smtClean="0">
                <a:solidFill>
                  <a:schemeClr val="bg1"/>
                </a:solidFill>
              </a:rPr>
              <a:t> “</a:t>
            </a:r>
            <a:r>
              <a:rPr lang="en-US" sz="4400" dirty="0" smtClean="0">
                <a:solidFill>
                  <a:schemeClr val="bg1"/>
                </a:solidFill>
              </a:rPr>
              <a:t>And </a:t>
            </a:r>
            <a:r>
              <a:rPr lang="en-US" sz="4400" dirty="0">
                <a:solidFill>
                  <a:schemeClr val="bg1"/>
                </a:solidFill>
              </a:rPr>
              <a:t>now, O Father, glorify Me together with Yourself, with the glory which I had with You before the world </a:t>
            </a:r>
            <a:r>
              <a:rPr lang="en-US" sz="4400" dirty="0" smtClean="0">
                <a:solidFill>
                  <a:schemeClr val="bg1"/>
                </a:solidFill>
              </a:rPr>
              <a:t>was”</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17:11</a:t>
            </a:r>
            <a:endParaRPr lang="en-US" sz="4800" dirty="0">
              <a:solidFill>
                <a:schemeClr val="bg1"/>
              </a:solidFill>
            </a:endParaRPr>
          </a:p>
        </p:txBody>
      </p:sp>
      <p:sp>
        <p:nvSpPr>
          <p:cNvPr id="4" name="TextBox 3"/>
          <p:cNvSpPr txBox="1"/>
          <p:nvPr/>
        </p:nvSpPr>
        <p:spPr>
          <a:xfrm>
            <a:off x="762000" y="1447800"/>
            <a:ext cx="7848600" cy="4154984"/>
          </a:xfrm>
          <a:prstGeom prst="rect">
            <a:avLst/>
          </a:prstGeom>
          <a:noFill/>
        </p:spPr>
        <p:txBody>
          <a:bodyPr wrap="square" rtlCol="0">
            <a:spAutoFit/>
          </a:bodyPr>
          <a:lstStyle/>
          <a:p>
            <a:r>
              <a:rPr lang="en-US" sz="4400" b="1" baseline="30000" dirty="0" smtClean="0">
                <a:solidFill>
                  <a:schemeClr val="bg1"/>
                </a:solidFill>
              </a:rPr>
              <a:t>11 “</a:t>
            </a:r>
            <a:r>
              <a:rPr lang="en-US" sz="4400" dirty="0" smtClean="0">
                <a:solidFill>
                  <a:schemeClr val="bg1"/>
                </a:solidFill>
              </a:rPr>
              <a:t>Now </a:t>
            </a:r>
            <a:r>
              <a:rPr lang="en-US" sz="4400" dirty="0">
                <a:solidFill>
                  <a:schemeClr val="bg1"/>
                </a:solidFill>
              </a:rPr>
              <a:t>I am no longer in the world, but these are in the world, and I come to You. Holy Father, keep through Your name those whom You have given </a:t>
            </a:r>
            <a:r>
              <a:rPr lang="en-US" sz="4400" dirty="0" smtClean="0">
                <a:solidFill>
                  <a:schemeClr val="bg1"/>
                </a:solidFill>
              </a:rPr>
              <a:t>Me, that </a:t>
            </a:r>
            <a:r>
              <a:rPr lang="en-US" sz="4400" dirty="0">
                <a:solidFill>
                  <a:schemeClr val="bg1"/>
                </a:solidFill>
              </a:rPr>
              <a:t>they may be one as We </a:t>
            </a:r>
            <a:r>
              <a:rPr lang="en-US" sz="4400" i="1" dirty="0">
                <a:solidFill>
                  <a:schemeClr val="bg1"/>
                </a:solidFill>
              </a:rPr>
              <a:t>are</a:t>
            </a:r>
            <a:r>
              <a:rPr lang="en-US" sz="4400" dirty="0" smtClean="0">
                <a:solidFill>
                  <a:schemeClr val="bg1"/>
                </a:solidFill>
              </a:rPr>
              <a:t>”</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533400"/>
            <a:ext cx="7086600" cy="830997"/>
          </a:xfrm>
          <a:prstGeom prst="rect">
            <a:avLst/>
          </a:prstGeom>
          <a:noFill/>
        </p:spPr>
        <p:txBody>
          <a:bodyPr wrap="square" rtlCol="0">
            <a:spAutoFit/>
          </a:bodyPr>
          <a:lstStyle/>
          <a:p>
            <a:pPr algn="ctr"/>
            <a:r>
              <a:rPr lang="en-US" sz="4800" dirty="0" smtClean="0">
                <a:solidFill>
                  <a:schemeClr val="bg1"/>
                </a:solidFill>
              </a:rPr>
              <a:t>John 17:19-21</a:t>
            </a:r>
            <a:endParaRPr lang="en-US" sz="4800" dirty="0">
              <a:solidFill>
                <a:schemeClr val="bg1"/>
              </a:solidFill>
            </a:endParaRPr>
          </a:p>
        </p:txBody>
      </p:sp>
      <p:sp>
        <p:nvSpPr>
          <p:cNvPr id="4" name="TextBox 3"/>
          <p:cNvSpPr txBox="1"/>
          <p:nvPr/>
        </p:nvSpPr>
        <p:spPr>
          <a:xfrm>
            <a:off x="762000" y="1295400"/>
            <a:ext cx="7848600" cy="5078313"/>
          </a:xfrm>
          <a:prstGeom prst="rect">
            <a:avLst/>
          </a:prstGeom>
          <a:noFill/>
        </p:spPr>
        <p:txBody>
          <a:bodyPr wrap="square" rtlCol="0">
            <a:spAutoFit/>
          </a:bodyPr>
          <a:lstStyle/>
          <a:p>
            <a:r>
              <a:rPr lang="en-US" sz="3600" b="1" baseline="30000" dirty="0">
                <a:solidFill>
                  <a:schemeClr val="bg1"/>
                </a:solidFill>
              </a:rPr>
              <a:t>19 </a:t>
            </a:r>
            <a:r>
              <a:rPr lang="en-US" sz="3600" dirty="0">
                <a:solidFill>
                  <a:schemeClr val="bg1"/>
                </a:solidFill>
              </a:rPr>
              <a:t>And for their sakes I sanctify Myself, that they also may be sanctified by the </a:t>
            </a:r>
            <a:r>
              <a:rPr lang="en-US" sz="3600" dirty="0" smtClean="0">
                <a:solidFill>
                  <a:schemeClr val="bg1"/>
                </a:solidFill>
              </a:rPr>
              <a:t>truth </a:t>
            </a:r>
            <a:r>
              <a:rPr lang="en-US" sz="3600" b="1" baseline="30000" dirty="0" smtClean="0">
                <a:solidFill>
                  <a:schemeClr val="bg1"/>
                </a:solidFill>
              </a:rPr>
              <a:t>20 </a:t>
            </a:r>
            <a:r>
              <a:rPr lang="en-US" sz="3600" b="1" baseline="30000" dirty="0">
                <a:solidFill>
                  <a:schemeClr val="bg1"/>
                </a:solidFill>
              </a:rPr>
              <a:t> </a:t>
            </a:r>
            <a:r>
              <a:rPr lang="en-US" sz="3600" dirty="0">
                <a:solidFill>
                  <a:schemeClr val="bg1"/>
                </a:solidFill>
              </a:rPr>
              <a:t>“I do not pray for these alone, but also for those who </a:t>
            </a:r>
            <a:r>
              <a:rPr lang="en-US" sz="3600" dirty="0" smtClean="0">
                <a:solidFill>
                  <a:schemeClr val="bg1"/>
                </a:solidFill>
              </a:rPr>
              <a:t>will</a:t>
            </a:r>
            <a:r>
              <a:rPr lang="en-US" sz="3600" baseline="30000" dirty="0">
                <a:solidFill>
                  <a:schemeClr val="bg1"/>
                </a:solidFill>
              </a:rPr>
              <a:t> </a:t>
            </a:r>
            <a:r>
              <a:rPr lang="en-US" sz="3600" dirty="0" smtClean="0">
                <a:solidFill>
                  <a:schemeClr val="bg1"/>
                </a:solidFill>
              </a:rPr>
              <a:t>believe </a:t>
            </a:r>
            <a:r>
              <a:rPr lang="en-US" sz="3600" dirty="0">
                <a:solidFill>
                  <a:schemeClr val="bg1"/>
                </a:solidFill>
              </a:rPr>
              <a:t>in Me through their word; </a:t>
            </a:r>
            <a:r>
              <a:rPr lang="en-US" sz="3600" b="1" baseline="30000" dirty="0">
                <a:solidFill>
                  <a:schemeClr val="bg1"/>
                </a:solidFill>
              </a:rPr>
              <a:t>21 </a:t>
            </a:r>
            <a:r>
              <a:rPr lang="en-US" sz="3600" dirty="0">
                <a:solidFill>
                  <a:schemeClr val="bg1"/>
                </a:solidFill>
              </a:rPr>
              <a:t>that they all may be one, as You, Father, </a:t>
            </a:r>
            <a:r>
              <a:rPr lang="en-US" sz="3600" i="1" dirty="0">
                <a:solidFill>
                  <a:schemeClr val="bg1"/>
                </a:solidFill>
              </a:rPr>
              <a:t>are</a:t>
            </a:r>
            <a:r>
              <a:rPr lang="en-US" sz="3600" dirty="0">
                <a:solidFill>
                  <a:schemeClr val="bg1"/>
                </a:solidFill>
              </a:rPr>
              <a:t> in Me, and I in You; that they also may be one in Us, that the world may believe that You sent Me. </a:t>
            </a:r>
          </a:p>
        </p:txBody>
      </p:sp>
    </p:spTree>
  </p:cSld>
  <p:clrMapOvr>
    <a:masterClrMapping/>
  </p:clrMapOvr>
  <p:transition advClick="0" advTm="86399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219200" y="914400"/>
            <a:ext cx="7029450" cy="2800767"/>
          </a:xfrm>
          <a:prstGeom prst="rect">
            <a:avLst/>
          </a:prstGeom>
          <a:noFill/>
        </p:spPr>
        <p:txBody>
          <a:bodyPr wrap="square" rtlCol="0">
            <a:spAutoFit/>
          </a:bodyPr>
          <a:lstStyle/>
          <a:p>
            <a:r>
              <a:rPr lang="en-US" sz="4400" dirty="0" smtClean="0">
                <a:solidFill>
                  <a:schemeClr val="bg1"/>
                </a:solidFill>
              </a:rPr>
              <a:t>1. </a:t>
            </a:r>
            <a:r>
              <a:rPr lang="en-US" sz="4400" dirty="0">
                <a:solidFill>
                  <a:schemeClr val="bg1"/>
                </a:solidFill>
              </a:rPr>
              <a:t>The Trinity is our example of </a:t>
            </a:r>
            <a:r>
              <a:rPr lang="en-US" sz="4400" b="1" u="sng" dirty="0" smtClean="0">
                <a:solidFill>
                  <a:schemeClr val="bg1"/>
                </a:solidFill>
              </a:rPr>
              <a:t>Oneness</a:t>
            </a:r>
            <a:r>
              <a:rPr lang="en-US" sz="4400" b="1" dirty="0" smtClean="0">
                <a:solidFill>
                  <a:schemeClr val="bg1"/>
                </a:solidFill>
              </a:rPr>
              <a:t>.</a:t>
            </a:r>
            <a:r>
              <a:rPr lang="en-US" sz="4400" dirty="0" smtClean="0">
                <a:solidFill>
                  <a:schemeClr val="bg1"/>
                </a:solidFill>
              </a:rPr>
              <a:t> </a:t>
            </a:r>
            <a:endParaRPr lang="en-US" sz="4400" dirty="0" smtClean="0">
              <a:solidFill>
                <a:schemeClr val="bg1"/>
              </a:solidFill>
            </a:endParaRPr>
          </a:p>
          <a:p>
            <a:endParaRPr lang="en-US" sz="4400" dirty="0" smtClean="0"/>
          </a:p>
          <a:p>
            <a:r>
              <a:rPr lang="en-US" sz="4400" dirty="0" smtClean="0"/>
              <a:t>                                  </a:t>
            </a:r>
            <a:endParaRPr lang="en-US" sz="4400" dirty="0"/>
          </a:p>
        </p:txBody>
      </p:sp>
    </p:spTree>
  </p:cSld>
  <p:clrMapOvr>
    <a:masterClrMapping/>
  </p:clrMapOvr>
  <p:transition advClick="0" advTm="86399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09600"/>
            <a:ext cx="7086600" cy="830997"/>
          </a:xfrm>
          <a:prstGeom prst="rect">
            <a:avLst/>
          </a:prstGeom>
          <a:noFill/>
        </p:spPr>
        <p:txBody>
          <a:bodyPr wrap="square" rtlCol="0">
            <a:spAutoFit/>
          </a:bodyPr>
          <a:lstStyle/>
          <a:p>
            <a:pPr algn="ctr"/>
            <a:r>
              <a:rPr lang="en-US" sz="4800" dirty="0" smtClean="0">
                <a:solidFill>
                  <a:schemeClr val="bg1"/>
                </a:solidFill>
              </a:rPr>
              <a:t>John 17:22-23</a:t>
            </a:r>
            <a:endParaRPr lang="en-US" sz="4800" dirty="0">
              <a:solidFill>
                <a:schemeClr val="bg1"/>
              </a:solidFill>
            </a:endParaRPr>
          </a:p>
        </p:txBody>
      </p:sp>
      <p:sp>
        <p:nvSpPr>
          <p:cNvPr id="4" name="TextBox 3"/>
          <p:cNvSpPr txBox="1"/>
          <p:nvPr/>
        </p:nvSpPr>
        <p:spPr>
          <a:xfrm>
            <a:off x="762000" y="1295400"/>
            <a:ext cx="7848600" cy="4031873"/>
          </a:xfrm>
          <a:prstGeom prst="rect">
            <a:avLst/>
          </a:prstGeom>
          <a:noFill/>
        </p:spPr>
        <p:txBody>
          <a:bodyPr wrap="square" rtlCol="0">
            <a:spAutoFit/>
          </a:bodyPr>
          <a:lstStyle/>
          <a:p>
            <a:r>
              <a:rPr lang="en-US" sz="4000" dirty="0">
                <a:solidFill>
                  <a:schemeClr val="bg1"/>
                </a:solidFill>
              </a:rPr>
              <a:t> </a:t>
            </a:r>
            <a:r>
              <a:rPr lang="en-US" sz="3600" b="1" baseline="30000" dirty="0">
                <a:solidFill>
                  <a:schemeClr val="bg1"/>
                </a:solidFill>
              </a:rPr>
              <a:t>22 </a:t>
            </a:r>
            <a:r>
              <a:rPr lang="en-US" sz="3600" dirty="0">
                <a:solidFill>
                  <a:schemeClr val="bg1"/>
                </a:solidFill>
              </a:rPr>
              <a:t>And the glory which You gave Me I have given them, that they may be one just as We are one: </a:t>
            </a:r>
            <a:r>
              <a:rPr lang="en-US" sz="3600" b="1" baseline="30000" dirty="0">
                <a:solidFill>
                  <a:schemeClr val="bg1"/>
                </a:solidFill>
              </a:rPr>
              <a:t>23 </a:t>
            </a:r>
            <a:r>
              <a:rPr lang="en-US" sz="3600" dirty="0">
                <a:solidFill>
                  <a:schemeClr val="bg1"/>
                </a:solidFill>
              </a:rPr>
              <a:t>I in them, and You in Me; that they may be made perfect in one, and that the world may know that You have sent Me, and have loved them as You have loved </a:t>
            </a:r>
            <a:r>
              <a:rPr lang="en-US" sz="3600" dirty="0" smtClean="0">
                <a:solidFill>
                  <a:schemeClr val="bg1"/>
                </a:solidFill>
              </a:rPr>
              <a:t>Me”</a:t>
            </a:r>
            <a:endParaRPr lang="en-US" sz="4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17:26</a:t>
            </a:r>
            <a:endParaRPr lang="en-US" sz="4800" dirty="0">
              <a:solidFill>
                <a:schemeClr val="bg1"/>
              </a:solidFill>
            </a:endParaRPr>
          </a:p>
        </p:txBody>
      </p:sp>
      <p:sp>
        <p:nvSpPr>
          <p:cNvPr id="4" name="TextBox 3"/>
          <p:cNvSpPr txBox="1"/>
          <p:nvPr/>
        </p:nvSpPr>
        <p:spPr>
          <a:xfrm>
            <a:off x="762000" y="1447800"/>
            <a:ext cx="7848600" cy="3477875"/>
          </a:xfrm>
          <a:prstGeom prst="rect">
            <a:avLst/>
          </a:prstGeom>
          <a:noFill/>
        </p:spPr>
        <p:txBody>
          <a:bodyPr wrap="square" rtlCol="0">
            <a:spAutoFit/>
          </a:bodyPr>
          <a:lstStyle/>
          <a:p>
            <a:r>
              <a:rPr lang="en-US" sz="4400" b="1" baseline="30000" dirty="0">
                <a:solidFill>
                  <a:schemeClr val="bg1"/>
                </a:solidFill>
              </a:rPr>
              <a:t>26 </a:t>
            </a:r>
            <a:r>
              <a:rPr lang="en-US" sz="4400" b="1" baseline="30000" dirty="0" smtClean="0">
                <a:solidFill>
                  <a:schemeClr val="bg1"/>
                </a:solidFill>
              </a:rPr>
              <a:t> “</a:t>
            </a:r>
            <a:r>
              <a:rPr lang="en-US" sz="4400" dirty="0" smtClean="0">
                <a:solidFill>
                  <a:schemeClr val="bg1"/>
                </a:solidFill>
              </a:rPr>
              <a:t>And </a:t>
            </a:r>
            <a:r>
              <a:rPr lang="en-US" sz="4400" dirty="0">
                <a:solidFill>
                  <a:schemeClr val="bg1"/>
                </a:solidFill>
              </a:rPr>
              <a:t>I have declared to them Your name, and will declare </a:t>
            </a:r>
            <a:r>
              <a:rPr lang="en-US" sz="4400" i="1" dirty="0">
                <a:solidFill>
                  <a:schemeClr val="bg1"/>
                </a:solidFill>
              </a:rPr>
              <a:t>it,</a:t>
            </a:r>
            <a:r>
              <a:rPr lang="en-US" sz="4400" dirty="0">
                <a:solidFill>
                  <a:schemeClr val="bg1"/>
                </a:solidFill>
              </a:rPr>
              <a:t> that the love with which You loved Me may be in them, and I in </a:t>
            </a:r>
            <a:r>
              <a:rPr lang="en-US" sz="4400" dirty="0" smtClean="0">
                <a:solidFill>
                  <a:schemeClr val="bg1"/>
                </a:solidFill>
              </a:rPr>
              <a:t>them”</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838200"/>
            <a:ext cx="7086600" cy="830997"/>
          </a:xfrm>
          <a:prstGeom prst="rect">
            <a:avLst/>
          </a:prstGeom>
          <a:noFill/>
        </p:spPr>
        <p:txBody>
          <a:bodyPr wrap="square" rtlCol="0">
            <a:spAutoFit/>
          </a:bodyPr>
          <a:lstStyle/>
          <a:p>
            <a:pPr algn="ctr"/>
            <a:r>
              <a:rPr lang="en-US" sz="4800" dirty="0">
                <a:solidFill>
                  <a:schemeClr val="bg1"/>
                </a:solidFill>
              </a:rPr>
              <a:t>Lev 23: 1-44</a:t>
            </a:r>
          </a:p>
        </p:txBody>
      </p:sp>
    </p:spTree>
  </p:cSld>
  <p:clrMapOvr>
    <a:masterClrMapping/>
  </p:clrMapOvr>
  <p:transition advClick="0" advTm="86399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John 5:1</a:t>
            </a:r>
          </a:p>
        </p:txBody>
      </p:sp>
      <p:sp>
        <p:nvSpPr>
          <p:cNvPr id="4" name="TextBox 3"/>
          <p:cNvSpPr txBox="1"/>
          <p:nvPr/>
        </p:nvSpPr>
        <p:spPr>
          <a:xfrm>
            <a:off x="762000" y="1447800"/>
            <a:ext cx="7848600" cy="2123658"/>
          </a:xfrm>
          <a:prstGeom prst="rect">
            <a:avLst/>
          </a:prstGeom>
          <a:noFill/>
        </p:spPr>
        <p:txBody>
          <a:bodyPr wrap="square" rtlCol="0">
            <a:spAutoFit/>
          </a:bodyPr>
          <a:lstStyle/>
          <a:p>
            <a:r>
              <a:rPr lang="en-US" sz="4400" b="1" baseline="30000" dirty="0" smtClean="0">
                <a:solidFill>
                  <a:schemeClr val="bg1"/>
                </a:solidFill>
              </a:rPr>
              <a:t>1</a:t>
            </a:r>
            <a:r>
              <a:rPr lang="en-US" sz="4400" b="1" dirty="0" smtClean="0">
                <a:solidFill>
                  <a:schemeClr val="bg1"/>
                </a:solidFill>
              </a:rPr>
              <a:t>  “</a:t>
            </a:r>
            <a:r>
              <a:rPr lang="en-US" sz="4400" dirty="0" smtClean="0">
                <a:solidFill>
                  <a:schemeClr val="bg1"/>
                </a:solidFill>
              </a:rPr>
              <a:t>After </a:t>
            </a:r>
            <a:r>
              <a:rPr lang="en-US" sz="4400" dirty="0">
                <a:solidFill>
                  <a:schemeClr val="bg1"/>
                </a:solidFill>
              </a:rPr>
              <a:t>this there was a feast of the Jews, and Jesus went up to </a:t>
            </a:r>
            <a:r>
              <a:rPr lang="en-US" sz="4400" dirty="0" smtClean="0">
                <a:solidFill>
                  <a:schemeClr val="bg1"/>
                </a:solidFill>
              </a:rPr>
              <a:t>Jerusalem”</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6:1-3</a:t>
            </a:r>
            <a:endParaRPr lang="en-US" sz="4800" dirty="0">
              <a:solidFill>
                <a:schemeClr val="bg1"/>
              </a:solidFill>
            </a:endParaRPr>
          </a:p>
        </p:txBody>
      </p:sp>
      <p:sp>
        <p:nvSpPr>
          <p:cNvPr id="4" name="TextBox 3"/>
          <p:cNvSpPr txBox="1"/>
          <p:nvPr/>
        </p:nvSpPr>
        <p:spPr>
          <a:xfrm>
            <a:off x="685800" y="1371600"/>
            <a:ext cx="8153400" cy="5632311"/>
          </a:xfrm>
          <a:prstGeom prst="rect">
            <a:avLst/>
          </a:prstGeom>
          <a:noFill/>
        </p:spPr>
        <p:txBody>
          <a:bodyPr wrap="square" rtlCol="0">
            <a:spAutoFit/>
          </a:bodyPr>
          <a:lstStyle/>
          <a:p>
            <a:r>
              <a:rPr lang="en-US" sz="4000" b="1" baseline="30000" dirty="0">
                <a:solidFill>
                  <a:schemeClr val="bg1"/>
                </a:solidFill>
              </a:rPr>
              <a:t>1</a:t>
            </a:r>
            <a:r>
              <a:rPr lang="en-US" sz="4000" dirty="0" smtClean="0">
                <a:solidFill>
                  <a:schemeClr val="bg1"/>
                </a:solidFill>
              </a:rPr>
              <a:t>  “After </a:t>
            </a:r>
            <a:r>
              <a:rPr lang="en-US" sz="4000" dirty="0">
                <a:solidFill>
                  <a:schemeClr val="bg1"/>
                </a:solidFill>
              </a:rPr>
              <a:t>these things Jesus went over the Sea of Galilee, which is </a:t>
            </a:r>
            <a:r>
              <a:rPr lang="en-US" sz="4000" i="1" dirty="0">
                <a:solidFill>
                  <a:schemeClr val="bg1"/>
                </a:solidFill>
              </a:rPr>
              <a:t>the Sea</a:t>
            </a:r>
            <a:r>
              <a:rPr lang="en-US" sz="4000" dirty="0">
                <a:solidFill>
                  <a:schemeClr val="bg1"/>
                </a:solidFill>
              </a:rPr>
              <a:t> of </a:t>
            </a:r>
            <a:r>
              <a:rPr lang="en-US" sz="4000" dirty="0" err="1">
                <a:solidFill>
                  <a:schemeClr val="bg1"/>
                </a:solidFill>
              </a:rPr>
              <a:t>Tiberias</a:t>
            </a:r>
            <a:r>
              <a:rPr lang="en-US" sz="4000" dirty="0">
                <a:solidFill>
                  <a:schemeClr val="bg1"/>
                </a:solidFill>
              </a:rPr>
              <a:t>. </a:t>
            </a:r>
            <a:r>
              <a:rPr lang="en-US" sz="4000" b="1" baseline="30000" dirty="0">
                <a:solidFill>
                  <a:schemeClr val="bg1"/>
                </a:solidFill>
              </a:rPr>
              <a:t>2 </a:t>
            </a:r>
            <a:r>
              <a:rPr lang="en-US" sz="4000" dirty="0">
                <a:solidFill>
                  <a:schemeClr val="bg1"/>
                </a:solidFill>
              </a:rPr>
              <a:t>Then a great multitude followed Him, because they saw His signs which He performed on those who were diseased. </a:t>
            </a:r>
            <a:r>
              <a:rPr lang="en-US" sz="4000" b="1" baseline="30000" dirty="0">
                <a:solidFill>
                  <a:schemeClr val="bg1"/>
                </a:solidFill>
              </a:rPr>
              <a:t>3 </a:t>
            </a:r>
            <a:r>
              <a:rPr lang="en-US" sz="4000" dirty="0">
                <a:solidFill>
                  <a:schemeClr val="bg1"/>
                </a:solidFill>
              </a:rPr>
              <a:t>And Jesus went up on the mountain, and there He sat with His </a:t>
            </a:r>
            <a:r>
              <a:rPr lang="en-US" sz="4000" dirty="0" smtClean="0">
                <a:solidFill>
                  <a:schemeClr val="bg1"/>
                </a:solidFill>
              </a:rPr>
              <a:t>disciples</a:t>
            </a:r>
            <a:r>
              <a:rPr lang="en-US" sz="4000" dirty="0">
                <a:solidFill>
                  <a:schemeClr val="bg1"/>
                </a:solidFill>
              </a:rPr>
              <a:t/>
            </a:r>
            <a:br>
              <a:rPr lang="en-US" sz="4000" dirty="0">
                <a:solidFill>
                  <a:schemeClr val="bg1"/>
                </a:solidFill>
              </a:rPr>
            </a:br>
            <a:endParaRPr lang="en-US" sz="4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6:1-4-5</a:t>
            </a:r>
            <a:endParaRPr lang="en-US" sz="4800" dirty="0">
              <a:solidFill>
                <a:schemeClr val="bg1"/>
              </a:solidFill>
            </a:endParaRPr>
          </a:p>
        </p:txBody>
      </p:sp>
      <p:sp>
        <p:nvSpPr>
          <p:cNvPr id="4" name="TextBox 3"/>
          <p:cNvSpPr txBox="1"/>
          <p:nvPr/>
        </p:nvSpPr>
        <p:spPr>
          <a:xfrm>
            <a:off x="685800" y="1447800"/>
            <a:ext cx="8153400" cy="4154984"/>
          </a:xfrm>
          <a:prstGeom prst="rect">
            <a:avLst/>
          </a:prstGeom>
          <a:noFill/>
        </p:spPr>
        <p:txBody>
          <a:bodyPr wrap="square" rtlCol="0">
            <a:spAutoFit/>
          </a:bodyPr>
          <a:lstStyle/>
          <a:p>
            <a:r>
              <a:rPr lang="en-US" sz="4400" b="1" baseline="30000" dirty="0" smtClean="0">
                <a:solidFill>
                  <a:schemeClr val="bg1"/>
                </a:solidFill>
              </a:rPr>
              <a:t>4</a:t>
            </a:r>
            <a:r>
              <a:rPr lang="en-US" sz="4400" b="1" baseline="30000" dirty="0">
                <a:solidFill>
                  <a:schemeClr val="bg1"/>
                </a:solidFill>
              </a:rPr>
              <a:t> </a:t>
            </a:r>
            <a:r>
              <a:rPr lang="en-US" sz="4400" b="1" baseline="30000" dirty="0" smtClean="0">
                <a:solidFill>
                  <a:schemeClr val="bg1"/>
                </a:solidFill>
              </a:rPr>
              <a:t> “</a:t>
            </a:r>
            <a:r>
              <a:rPr lang="en-US" sz="4400" dirty="0" smtClean="0">
                <a:solidFill>
                  <a:schemeClr val="bg1"/>
                </a:solidFill>
              </a:rPr>
              <a:t>Now </a:t>
            </a:r>
            <a:r>
              <a:rPr lang="en-US" sz="4400" dirty="0">
                <a:solidFill>
                  <a:schemeClr val="bg1"/>
                </a:solidFill>
              </a:rPr>
              <a:t>the Passover, a feast of the Jews, was near. </a:t>
            </a:r>
            <a:r>
              <a:rPr lang="en-US" sz="4400" b="1" baseline="30000" dirty="0">
                <a:solidFill>
                  <a:schemeClr val="bg1"/>
                </a:solidFill>
              </a:rPr>
              <a:t>5 </a:t>
            </a:r>
            <a:r>
              <a:rPr lang="en-US" sz="4400" dirty="0">
                <a:solidFill>
                  <a:schemeClr val="bg1"/>
                </a:solidFill>
              </a:rPr>
              <a:t>Then Jesus lifted up </a:t>
            </a:r>
            <a:r>
              <a:rPr lang="en-US" sz="4400" i="1" dirty="0" smtClean="0">
                <a:solidFill>
                  <a:schemeClr val="bg1"/>
                </a:solidFill>
              </a:rPr>
              <a:t>His </a:t>
            </a:r>
            <a:r>
              <a:rPr lang="en-US" sz="4400" dirty="0" smtClean="0">
                <a:solidFill>
                  <a:schemeClr val="bg1"/>
                </a:solidFill>
              </a:rPr>
              <a:t>eyes</a:t>
            </a:r>
            <a:r>
              <a:rPr lang="en-US" sz="4400" dirty="0">
                <a:solidFill>
                  <a:schemeClr val="bg1"/>
                </a:solidFill>
              </a:rPr>
              <a:t>, and seeing a great multitude coming toward Him, He said to Philip</a:t>
            </a:r>
            <a:r>
              <a:rPr lang="en-US" sz="4400" dirty="0" smtClean="0">
                <a:solidFill>
                  <a:schemeClr val="bg1"/>
                </a:solidFill>
              </a:rPr>
              <a:t>, “</a:t>
            </a:r>
            <a:r>
              <a:rPr lang="en-US" sz="4400" dirty="0">
                <a:solidFill>
                  <a:schemeClr val="bg1"/>
                </a:solidFill>
              </a:rPr>
              <a:t>Where shall we buy bread, that these may eat</a:t>
            </a:r>
            <a:r>
              <a:rPr lang="en-US" sz="4400" dirty="0" smtClean="0">
                <a:solidFill>
                  <a:schemeClr val="bg1"/>
                </a:solidFill>
              </a:rPr>
              <a:t>?”</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a:t>
            </a:r>
            <a:r>
              <a:rPr lang="en-US" sz="4800" dirty="0">
                <a:solidFill>
                  <a:schemeClr val="bg1"/>
                </a:solidFill>
              </a:rPr>
              <a:t>7:1-2</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a:t>
            </a:r>
            <a:r>
              <a:rPr lang="en-US" sz="4400" b="1" baseline="30000" dirty="0" smtClean="0">
                <a:solidFill>
                  <a:schemeClr val="bg1"/>
                </a:solidFill>
              </a:rPr>
              <a:t>  “</a:t>
            </a:r>
            <a:r>
              <a:rPr lang="en-US" sz="4400" dirty="0" smtClean="0">
                <a:solidFill>
                  <a:schemeClr val="bg1"/>
                </a:solidFill>
              </a:rPr>
              <a:t>After </a:t>
            </a:r>
            <a:r>
              <a:rPr lang="en-US" sz="4400" dirty="0">
                <a:solidFill>
                  <a:schemeClr val="bg1"/>
                </a:solidFill>
              </a:rPr>
              <a:t>these things Jesus walked in Galilee; for He did not want to walk in Judea, because the </a:t>
            </a:r>
            <a:r>
              <a:rPr lang="en-US" sz="4400" dirty="0" smtClean="0">
                <a:solidFill>
                  <a:schemeClr val="bg1"/>
                </a:solidFill>
              </a:rPr>
              <a:t>Jews</a:t>
            </a:r>
            <a:r>
              <a:rPr lang="en-US" sz="4400" baseline="30000" dirty="0">
                <a:solidFill>
                  <a:schemeClr val="bg1"/>
                </a:solidFill>
              </a:rPr>
              <a:t> </a:t>
            </a:r>
            <a:r>
              <a:rPr lang="en-US" sz="4400" dirty="0" smtClean="0">
                <a:solidFill>
                  <a:schemeClr val="bg1"/>
                </a:solidFill>
              </a:rPr>
              <a:t>sought </a:t>
            </a:r>
            <a:r>
              <a:rPr lang="en-US" sz="4400" dirty="0">
                <a:solidFill>
                  <a:schemeClr val="bg1"/>
                </a:solidFill>
              </a:rPr>
              <a:t>to kill Him. </a:t>
            </a:r>
            <a:r>
              <a:rPr lang="en-US" sz="4400" b="1" baseline="30000" dirty="0">
                <a:solidFill>
                  <a:schemeClr val="bg1"/>
                </a:solidFill>
              </a:rPr>
              <a:t>2 </a:t>
            </a:r>
            <a:r>
              <a:rPr lang="en-US" sz="4400" dirty="0">
                <a:solidFill>
                  <a:schemeClr val="bg1"/>
                </a:solidFill>
              </a:rPr>
              <a:t>Now the Jews’ Feast of Tabernacles was at </a:t>
            </a:r>
            <a:r>
              <a:rPr lang="en-US" sz="4400" dirty="0" smtClean="0">
                <a:solidFill>
                  <a:schemeClr val="bg1"/>
                </a:solidFill>
              </a:rPr>
              <a:t>hand</a:t>
            </a:r>
            <a:r>
              <a:rPr lang="en-US" sz="4000" dirty="0" smtClean="0">
                <a:solidFill>
                  <a:schemeClr val="bg1"/>
                </a:solidFill>
              </a:rPr>
              <a:t>”</a:t>
            </a:r>
            <a:endParaRPr lang="en-US" sz="6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10:22-24</a:t>
            </a:r>
            <a:endParaRPr lang="en-US" sz="4800" dirty="0">
              <a:solidFill>
                <a:schemeClr val="bg1"/>
              </a:solidFill>
            </a:endParaRPr>
          </a:p>
        </p:txBody>
      </p:sp>
      <p:sp>
        <p:nvSpPr>
          <p:cNvPr id="4" name="TextBox 3"/>
          <p:cNvSpPr txBox="1"/>
          <p:nvPr/>
        </p:nvSpPr>
        <p:spPr>
          <a:xfrm>
            <a:off x="685800" y="1447800"/>
            <a:ext cx="8153400" cy="4401205"/>
          </a:xfrm>
          <a:prstGeom prst="rect">
            <a:avLst/>
          </a:prstGeom>
          <a:noFill/>
        </p:spPr>
        <p:txBody>
          <a:bodyPr wrap="square" rtlCol="0">
            <a:spAutoFit/>
          </a:bodyPr>
          <a:lstStyle/>
          <a:p>
            <a:r>
              <a:rPr lang="en-US" sz="4000" b="1" baseline="30000" dirty="0">
                <a:solidFill>
                  <a:schemeClr val="bg1"/>
                </a:solidFill>
              </a:rPr>
              <a:t>22 </a:t>
            </a:r>
            <a:r>
              <a:rPr lang="en-US" sz="4000" b="1" baseline="30000" dirty="0" smtClean="0">
                <a:solidFill>
                  <a:schemeClr val="bg1"/>
                </a:solidFill>
              </a:rPr>
              <a:t> “</a:t>
            </a:r>
            <a:r>
              <a:rPr lang="en-US" sz="4000" dirty="0" smtClean="0">
                <a:solidFill>
                  <a:schemeClr val="bg1"/>
                </a:solidFill>
              </a:rPr>
              <a:t>Now </a:t>
            </a:r>
            <a:r>
              <a:rPr lang="en-US" sz="4000" dirty="0">
                <a:solidFill>
                  <a:schemeClr val="bg1"/>
                </a:solidFill>
              </a:rPr>
              <a:t>it was the Feast of Dedication in Jerusalem, and it was winter. </a:t>
            </a:r>
            <a:r>
              <a:rPr lang="en-US" sz="4000" b="1" baseline="30000" dirty="0">
                <a:solidFill>
                  <a:schemeClr val="bg1"/>
                </a:solidFill>
              </a:rPr>
              <a:t>23 </a:t>
            </a:r>
            <a:r>
              <a:rPr lang="en-US" sz="4000" dirty="0">
                <a:solidFill>
                  <a:schemeClr val="bg1"/>
                </a:solidFill>
              </a:rPr>
              <a:t>And Jesus walked in the temple, in Solomon’s porch. </a:t>
            </a:r>
            <a:r>
              <a:rPr lang="en-US" sz="4000" b="1" baseline="30000" dirty="0">
                <a:solidFill>
                  <a:schemeClr val="bg1"/>
                </a:solidFill>
              </a:rPr>
              <a:t>24 </a:t>
            </a:r>
            <a:r>
              <a:rPr lang="en-US" sz="4000" dirty="0">
                <a:solidFill>
                  <a:schemeClr val="bg1"/>
                </a:solidFill>
              </a:rPr>
              <a:t>Then the Jews surrounded Him and said to Him, “How long do You keep us in doubt? If You are the Christ, tell us </a:t>
            </a:r>
            <a:r>
              <a:rPr lang="en-US" sz="4000" dirty="0" smtClean="0">
                <a:solidFill>
                  <a:schemeClr val="bg1"/>
                </a:solidFill>
              </a:rPr>
              <a:t>plainly”</a:t>
            </a:r>
            <a:endParaRPr lang="en-US" sz="60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a:t>
            </a:r>
            <a:r>
              <a:rPr lang="en-US" sz="4800" dirty="0">
                <a:solidFill>
                  <a:schemeClr val="bg1"/>
                </a:solidFill>
              </a:rPr>
              <a:t>12:1</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1 </a:t>
            </a:r>
            <a:r>
              <a:rPr lang="en-US" sz="4400" b="1" baseline="30000" dirty="0" smtClean="0">
                <a:solidFill>
                  <a:schemeClr val="bg1"/>
                </a:solidFill>
              </a:rPr>
              <a:t> “</a:t>
            </a:r>
            <a:r>
              <a:rPr lang="en-US" sz="4400" dirty="0" smtClean="0">
                <a:solidFill>
                  <a:schemeClr val="bg1"/>
                </a:solidFill>
              </a:rPr>
              <a:t>Then</a:t>
            </a:r>
            <a:r>
              <a:rPr lang="en-US" sz="4400" dirty="0">
                <a:solidFill>
                  <a:schemeClr val="bg1"/>
                </a:solidFill>
              </a:rPr>
              <a:t>, six days before the Passover, Jesus came to Bethany, where Lazarus was who had been </a:t>
            </a:r>
            <a:r>
              <a:rPr lang="en-US" sz="4400" dirty="0" smtClean="0">
                <a:solidFill>
                  <a:schemeClr val="bg1"/>
                </a:solidFill>
              </a:rPr>
              <a:t>dead,</a:t>
            </a:r>
            <a:r>
              <a:rPr lang="en-US" sz="4400" baseline="30000" dirty="0">
                <a:solidFill>
                  <a:schemeClr val="bg1"/>
                </a:solidFill>
              </a:rPr>
              <a:t> </a:t>
            </a:r>
            <a:r>
              <a:rPr lang="en-US" sz="4400" dirty="0" smtClean="0">
                <a:solidFill>
                  <a:schemeClr val="bg1"/>
                </a:solidFill>
              </a:rPr>
              <a:t>whom </a:t>
            </a:r>
            <a:r>
              <a:rPr lang="en-US" sz="4400" dirty="0">
                <a:solidFill>
                  <a:schemeClr val="bg1"/>
                </a:solidFill>
              </a:rPr>
              <a:t>He had raised from the </a:t>
            </a:r>
            <a:r>
              <a:rPr lang="en-US" sz="4400" dirty="0" smtClean="0">
                <a:solidFill>
                  <a:schemeClr val="bg1"/>
                </a:solidFill>
              </a:rPr>
              <a:t>dead”</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John 13:1</a:t>
            </a:r>
            <a:endParaRPr lang="en-US" sz="4800" dirty="0">
              <a:solidFill>
                <a:schemeClr val="bg1"/>
              </a:solidFill>
            </a:endParaRPr>
          </a:p>
        </p:txBody>
      </p:sp>
      <p:sp>
        <p:nvSpPr>
          <p:cNvPr id="4" name="TextBox 3"/>
          <p:cNvSpPr txBox="1"/>
          <p:nvPr/>
        </p:nvSpPr>
        <p:spPr>
          <a:xfrm>
            <a:off x="685800" y="1447800"/>
            <a:ext cx="8153400" cy="4832092"/>
          </a:xfrm>
          <a:prstGeom prst="rect">
            <a:avLst/>
          </a:prstGeom>
          <a:noFill/>
        </p:spPr>
        <p:txBody>
          <a:bodyPr wrap="square" rtlCol="0">
            <a:spAutoFit/>
          </a:bodyPr>
          <a:lstStyle/>
          <a:p>
            <a:r>
              <a:rPr lang="en-US" sz="4400" b="1" baseline="30000" dirty="0">
                <a:solidFill>
                  <a:schemeClr val="bg1"/>
                </a:solidFill>
              </a:rPr>
              <a:t>1 </a:t>
            </a:r>
            <a:r>
              <a:rPr lang="en-US" sz="4400" b="1" baseline="30000" dirty="0" smtClean="0">
                <a:solidFill>
                  <a:schemeClr val="bg1"/>
                </a:solidFill>
              </a:rPr>
              <a:t> “</a:t>
            </a:r>
            <a:r>
              <a:rPr lang="en-US" sz="4400" dirty="0" smtClean="0">
                <a:solidFill>
                  <a:schemeClr val="bg1"/>
                </a:solidFill>
              </a:rPr>
              <a:t>Now </a:t>
            </a:r>
            <a:r>
              <a:rPr lang="en-US" sz="4400" dirty="0">
                <a:solidFill>
                  <a:schemeClr val="bg1"/>
                </a:solidFill>
              </a:rPr>
              <a:t>before the Feast of the Passover, when Jesus knew that His hour had come that He should depart from this world to the Father, having loved His own who were in the world, He loved them to the </a:t>
            </a:r>
            <a:r>
              <a:rPr lang="en-US" sz="4400" dirty="0" smtClean="0">
                <a:solidFill>
                  <a:schemeClr val="bg1"/>
                </a:solidFill>
              </a:rPr>
              <a:t>end”</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1219200" y="609600"/>
            <a:ext cx="7029450" cy="4154984"/>
          </a:xfrm>
          <a:prstGeom prst="rect">
            <a:avLst/>
          </a:prstGeom>
          <a:noFill/>
        </p:spPr>
        <p:txBody>
          <a:bodyPr wrap="square" rtlCol="0">
            <a:spAutoFit/>
          </a:bodyPr>
          <a:lstStyle/>
          <a:p>
            <a:r>
              <a:rPr lang="en-US" sz="4400" dirty="0">
                <a:solidFill>
                  <a:schemeClr val="bg1"/>
                </a:solidFill>
              </a:rPr>
              <a:t>2</a:t>
            </a:r>
            <a:r>
              <a:rPr lang="en-US" sz="4400" dirty="0" smtClean="0">
                <a:solidFill>
                  <a:schemeClr val="bg1"/>
                </a:solidFill>
              </a:rPr>
              <a:t>. </a:t>
            </a:r>
            <a:r>
              <a:rPr lang="en-US" sz="4400" dirty="0">
                <a:solidFill>
                  <a:schemeClr val="bg1"/>
                </a:solidFill>
              </a:rPr>
              <a:t>Jesus’ last request of His Father was for God’s people to be </a:t>
            </a:r>
            <a:r>
              <a:rPr lang="en-US" sz="4400" b="1" u="sng" dirty="0">
                <a:solidFill>
                  <a:schemeClr val="bg1"/>
                </a:solidFill>
              </a:rPr>
              <a:t>one</a:t>
            </a:r>
            <a:r>
              <a:rPr lang="en-US" sz="4400" dirty="0">
                <a:solidFill>
                  <a:schemeClr val="bg1"/>
                </a:solidFill>
              </a:rPr>
              <a:t> just as they have always been one</a:t>
            </a:r>
            <a:endParaRPr lang="en-US" sz="4400" dirty="0" smtClean="0">
              <a:solidFill>
                <a:schemeClr val="bg1"/>
              </a:solidFill>
            </a:endParaRPr>
          </a:p>
          <a:p>
            <a:endParaRPr lang="en-US" sz="4400" dirty="0" smtClean="0"/>
          </a:p>
          <a:p>
            <a:r>
              <a:rPr lang="en-US" sz="4400" dirty="0" smtClean="0"/>
              <a:t>                                  </a:t>
            </a:r>
            <a:endParaRPr lang="en-US" sz="4400" dirty="0"/>
          </a:p>
        </p:txBody>
      </p:sp>
    </p:spTree>
  </p:cSld>
  <p:clrMapOvr>
    <a:masterClrMapping/>
  </p:clrMapOvr>
  <p:transition advClick="0" advTm="86399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John 13:34</a:t>
            </a:r>
          </a:p>
        </p:txBody>
      </p:sp>
      <p:sp>
        <p:nvSpPr>
          <p:cNvPr id="4" name="TextBox 3"/>
          <p:cNvSpPr txBox="1"/>
          <p:nvPr/>
        </p:nvSpPr>
        <p:spPr>
          <a:xfrm>
            <a:off x="685800" y="1447800"/>
            <a:ext cx="8153400" cy="2800767"/>
          </a:xfrm>
          <a:prstGeom prst="rect">
            <a:avLst/>
          </a:prstGeom>
          <a:noFill/>
        </p:spPr>
        <p:txBody>
          <a:bodyPr wrap="square" rtlCol="0">
            <a:spAutoFit/>
          </a:bodyPr>
          <a:lstStyle/>
          <a:p>
            <a:r>
              <a:rPr lang="en-US" sz="4400" b="1" baseline="30000" dirty="0">
                <a:solidFill>
                  <a:schemeClr val="bg1"/>
                </a:solidFill>
              </a:rPr>
              <a:t>34 </a:t>
            </a:r>
            <a:r>
              <a:rPr lang="en-US" sz="4400" b="1" baseline="30000" dirty="0" smtClean="0">
                <a:solidFill>
                  <a:schemeClr val="bg1"/>
                </a:solidFill>
              </a:rPr>
              <a:t> “</a:t>
            </a:r>
            <a:r>
              <a:rPr lang="en-US" sz="4400" dirty="0" smtClean="0">
                <a:solidFill>
                  <a:schemeClr val="bg1"/>
                </a:solidFill>
              </a:rPr>
              <a:t>A </a:t>
            </a:r>
            <a:r>
              <a:rPr lang="en-US" sz="4400" dirty="0">
                <a:solidFill>
                  <a:schemeClr val="bg1"/>
                </a:solidFill>
              </a:rPr>
              <a:t>new commandment I give to you, that you love one another; as I have loved you, that you also love one </a:t>
            </a:r>
            <a:r>
              <a:rPr lang="en-US" sz="4400" dirty="0" smtClean="0">
                <a:solidFill>
                  <a:schemeClr val="bg1"/>
                </a:solidFill>
              </a:rPr>
              <a:t>another”</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Colossians </a:t>
            </a:r>
            <a:r>
              <a:rPr lang="en-US" sz="4800" dirty="0">
                <a:solidFill>
                  <a:schemeClr val="bg1"/>
                </a:solidFill>
              </a:rPr>
              <a:t>3:13</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13 </a:t>
            </a:r>
            <a:r>
              <a:rPr lang="en-US" sz="4400" b="1" baseline="30000" dirty="0" smtClean="0">
                <a:solidFill>
                  <a:schemeClr val="bg1"/>
                </a:solidFill>
              </a:rPr>
              <a:t> “</a:t>
            </a:r>
            <a:r>
              <a:rPr lang="en-US" sz="4400" dirty="0" smtClean="0">
                <a:solidFill>
                  <a:schemeClr val="bg1"/>
                </a:solidFill>
              </a:rPr>
              <a:t>bearing </a:t>
            </a:r>
            <a:r>
              <a:rPr lang="en-US" sz="4400" dirty="0">
                <a:solidFill>
                  <a:schemeClr val="bg1"/>
                </a:solidFill>
              </a:rPr>
              <a:t>with one another, and forgiving one another, if anyone has a complaint against another; even as Christ forgave you, so you also </a:t>
            </a:r>
            <a:r>
              <a:rPr lang="en-US" sz="4400" i="1" dirty="0">
                <a:solidFill>
                  <a:schemeClr val="bg1"/>
                </a:solidFill>
              </a:rPr>
              <a:t>must </a:t>
            </a:r>
            <a:r>
              <a:rPr lang="en-US" sz="4400" i="1" dirty="0" smtClean="0">
                <a:solidFill>
                  <a:schemeClr val="bg1"/>
                </a:solidFill>
              </a:rPr>
              <a:t>do”</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1 </a:t>
            </a:r>
            <a:r>
              <a:rPr lang="en-US" sz="4800" dirty="0" smtClean="0">
                <a:solidFill>
                  <a:schemeClr val="bg1"/>
                </a:solidFill>
              </a:rPr>
              <a:t>Thessalonians </a:t>
            </a:r>
            <a:r>
              <a:rPr lang="en-US" sz="4800" dirty="0">
                <a:solidFill>
                  <a:schemeClr val="bg1"/>
                </a:solidFill>
              </a:rPr>
              <a:t>5:11</a:t>
            </a:r>
          </a:p>
        </p:txBody>
      </p:sp>
      <p:sp>
        <p:nvSpPr>
          <p:cNvPr id="4" name="TextBox 3"/>
          <p:cNvSpPr txBox="1"/>
          <p:nvPr/>
        </p:nvSpPr>
        <p:spPr>
          <a:xfrm>
            <a:off x="685800" y="1447800"/>
            <a:ext cx="8153400" cy="2123658"/>
          </a:xfrm>
          <a:prstGeom prst="rect">
            <a:avLst/>
          </a:prstGeom>
          <a:noFill/>
        </p:spPr>
        <p:txBody>
          <a:bodyPr wrap="square" rtlCol="0">
            <a:spAutoFit/>
          </a:bodyPr>
          <a:lstStyle/>
          <a:p>
            <a:r>
              <a:rPr lang="en-US" sz="4400" b="1" baseline="30000" dirty="0">
                <a:solidFill>
                  <a:schemeClr val="bg1"/>
                </a:solidFill>
              </a:rPr>
              <a:t>11 </a:t>
            </a:r>
            <a:r>
              <a:rPr lang="en-US" sz="4400" b="1" baseline="30000" dirty="0" smtClean="0">
                <a:solidFill>
                  <a:schemeClr val="bg1"/>
                </a:solidFill>
              </a:rPr>
              <a:t> “</a:t>
            </a:r>
            <a:r>
              <a:rPr lang="en-US" sz="4400" dirty="0" smtClean="0">
                <a:solidFill>
                  <a:schemeClr val="bg1"/>
                </a:solidFill>
              </a:rPr>
              <a:t>Therefore </a:t>
            </a:r>
            <a:r>
              <a:rPr lang="en-US" sz="4400" dirty="0">
                <a:solidFill>
                  <a:schemeClr val="bg1"/>
                </a:solidFill>
              </a:rPr>
              <a:t>comfort each other and edify one another, just as you also are </a:t>
            </a:r>
            <a:r>
              <a:rPr lang="en-US" sz="4400" dirty="0" smtClean="0">
                <a:solidFill>
                  <a:schemeClr val="bg1"/>
                </a:solidFill>
              </a:rPr>
              <a:t>doing”</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James 5:16</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16 </a:t>
            </a:r>
            <a:r>
              <a:rPr lang="en-US" sz="4400" b="1" baseline="30000" dirty="0" smtClean="0">
                <a:solidFill>
                  <a:schemeClr val="bg1"/>
                </a:solidFill>
              </a:rPr>
              <a:t> “</a:t>
            </a:r>
            <a:r>
              <a:rPr lang="en-US" sz="4400" dirty="0" smtClean="0">
                <a:solidFill>
                  <a:schemeClr val="bg1"/>
                </a:solidFill>
              </a:rPr>
              <a:t>Confess</a:t>
            </a:r>
            <a:r>
              <a:rPr lang="en-US" sz="4400" dirty="0">
                <a:solidFill>
                  <a:schemeClr val="bg1"/>
                </a:solidFill>
              </a:rPr>
              <a:t> </a:t>
            </a:r>
            <a:r>
              <a:rPr lang="en-US" sz="4400" i="1" dirty="0">
                <a:solidFill>
                  <a:schemeClr val="bg1"/>
                </a:solidFill>
              </a:rPr>
              <a:t>your</a:t>
            </a:r>
            <a:r>
              <a:rPr lang="en-US" sz="4400" dirty="0">
                <a:solidFill>
                  <a:schemeClr val="bg1"/>
                </a:solidFill>
              </a:rPr>
              <a:t> </a:t>
            </a:r>
            <a:r>
              <a:rPr lang="en-US" sz="4400" dirty="0" smtClean="0">
                <a:solidFill>
                  <a:schemeClr val="bg1"/>
                </a:solidFill>
              </a:rPr>
              <a:t>trespasses</a:t>
            </a:r>
            <a:r>
              <a:rPr lang="en-US" sz="4400" baseline="30000" dirty="0">
                <a:solidFill>
                  <a:schemeClr val="bg1"/>
                </a:solidFill>
              </a:rPr>
              <a:t> </a:t>
            </a:r>
            <a:r>
              <a:rPr lang="en-US" sz="4400" dirty="0" smtClean="0">
                <a:solidFill>
                  <a:schemeClr val="bg1"/>
                </a:solidFill>
              </a:rPr>
              <a:t>to </a:t>
            </a:r>
            <a:r>
              <a:rPr lang="en-US" sz="4400" dirty="0">
                <a:solidFill>
                  <a:schemeClr val="bg1"/>
                </a:solidFill>
              </a:rPr>
              <a:t>one another, and pray for one another, that you may be healed. The effective, fervent prayer of a righteous man avails </a:t>
            </a:r>
            <a:r>
              <a:rPr lang="en-US" sz="4400" dirty="0" smtClean="0">
                <a:solidFill>
                  <a:schemeClr val="bg1"/>
                </a:solidFill>
              </a:rPr>
              <a:t>much”</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a:solidFill>
                  <a:schemeClr val="bg1"/>
                </a:solidFill>
              </a:rPr>
              <a:t>Romans 15:14</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14 </a:t>
            </a:r>
            <a:r>
              <a:rPr lang="en-US" sz="4400" b="1" baseline="30000" dirty="0" smtClean="0">
                <a:solidFill>
                  <a:schemeClr val="bg1"/>
                </a:solidFill>
              </a:rPr>
              <a:t> “</a:t>
            </a:r>
            <a:r>
              <a:rPr lang="en-US" sz="4400" dirty="0" smtClean="0">
                <a:solidFill>
                  <a:schemeClr val="bg1"/>
                </a:solidFill>
              </a:rPr>
              <a:t>Now </a:t>
            </a:r>
            <a:r>
              <a:rPr lang="en-US" sz="4400" dirty="0">
                <a:solidFill>
                  <a:schemeClr val="bg1"/>
                </a:solidFill>
              </a:rPr>
              <a:t>I myself am confident concerning you, my brethren, that you also are full of goodness, filled with all knowledge, able also to admonish one </a:t>
            </a:r>
            <a:r>
              <a:rPr lang="en-US" sz="4400" dirty="0" smtClean="0">
                <a:solidFill>
                  <a:schemeClr val="bg1"/>
                </a:solidFill>
              </a:rPr>
              <a:t>another”</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Ephesians </a:t>
            </a:r>
            <a:r>
              <a:rPr lang="en-US" sz="4800" dirty="0">
                <a:solidFill>
                  <a:schemeClr val="bg1"/>
                </a:solidFill>
              </a:rPr>
              <a:t>5:21</a:t>
            </a:r>
          </a:p>
        </p:txBody>
      </p:sp>
      <p:sp>
        <p:nvSpPr>
          <p:cNvPr id="4" name="TextBox 3"/>
          <p:cNvSpPr txBox="1"/>
          <p:nvPr/>
        </p:nvSpPr>
        <p:spPr>
          <a:xfrm>
            <a:off x="685800" y="1447800"/>
            <a:ext cx="8153400" cy="1446550"/>
          </a:xfrm>
          <a:prstGeom prst="rect">
            <a:avLst/>
          </a:prstGeom>
          <a:noFill/>
        </p:spPr>
        <p:txBody>
          <a:bodyPr wrap="square" rtlCol="0">
            <a:spAutoFit/>
          </a:bodyPr>
          <a:lstStyle/>
          <a:p>
            <a:r>
              <a:rPr lang="en-US" sz="4400" b="1" baseline="30000" dirty="0">
                <a:solidFill>
                  <a:schemeClr val="bg1"/>
                </a:solidFill>
              </a:rPr>
              <a:t>21 </a:t>
            </a:r>
            <a:r>
              <a:rPr lang="en-US" sz="4400" b="1" baseline="30000" dirty="0" smtClean="0">
                <a:solidFill>
                  <a:schemeClr val="bg1"/>
                </a:solidFill>
              </a:rPr>
              <a:t> “</a:t>
            </a:r>
            <a:r>
              <a:rPr lang="en-US" sz="4400" dirty="0" smtClean="0">
                <a:solidFill>
                  <a:schemeClr val="bg1"/>
                </a:solidFill>
              </a:rPr>
              <a:t>submitting </a:t>
            </a:r>
            <a:r>
              <a:rPr lang="en-US" sz="4400" dirty="0">
                <a:solidFill>
                  <a:schemeClr val="bg1"/>
                </a:solidFill>
              </a:rPr>
              <a:t>to one another in the fear of </a:t>
            </a:r>
            <a:r>
              <a:rPr lang="en-US" sz="4400" dirty="0" smtClean="0">
                <a:solidFill>
                  <a:schemeClr val="bg1"/>
                </a:solidFill>
              </a:rPr>
              <a:t>God”</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66800" y="685800"/>
            <a:ext cx="7086600" cy="830997"/>
          </a:xfrm>
          <a:prstGeom prst="rect">
            <a:avLst/>
          </a:prstGeom>
          <a:noFill/>
        </p:spPr>
        <p:txBody>
          <a:bodyPr wrap="square" rtlCol="0">
            <a:spAutoFit/>
          </a:bodyPr>
          <a:lstStyle/>
          <a:p>
            <a:pPr algn="ctr"/>
            <a:r>
              <a:rPr lang="en-US" sz="4800" dirty="0" smtClean="0">
                <a:solidFill>
                  <a:schemeClr val="bg1"/>
                </a:solidFill>
              </a:rPr>
              <a:t>Galatians </a:t>
            </a:r>
            <a:r>
              <a:rPr lang="en-US" sz="4800" dirty="0">
                <a:solidFill>
                  <a:schemeClr val="bg1"/>
                </a:solidFill>
              </a:rPr>
              <a:t>5:13</a:t>
            </a:r>
          </a:p>
        </p:txBody>
      </p:sp>
      <p:sp>
        <p:nvSpPr>
          <p:cNvPr id="4" name="TextBox 3"/>
          <p:cNvSpPr txBox="1"/>
          <p:nvPr/>
        </p:nvSpPr>
        <p:spPr>
          <a:xfrm>
            <a:off x="685800" y="1447800"/>
            <a:ext cx="8153400" cy="3477875"/>
          </a:xfrm>
          <a:prstGeom prst="rect">
            <a:avLst/>
          </a:prstGeom>
          <a:noFill/>
        </p:spPr>
        <p:txBody>
          <a:bodyPr wrap="square" rtlCol="0">
            <a:spAutoFit/>
          </a:bodyPr>
          <a:lstStyle/>
          <a:p>
            <a:r>
              <a:rPr lang="en-US" sz="4400" b="1" baseline="30000" dirty="0">
                <a:solidFill>
                  <a:schemeClr val="bg1"/>
                </a:solidFill>
              </a:rPr>
              <a:t>13 </a:t>
            </a:r>
            <a:r>
              <a:rPr lang="en-US" sz="4400" b="1" baseline="30000" dirty="0" smtClean="0">
                <a:solidFill>
                  <a:schemeClr val="bg1"/>
                </a:solidFill>
              </a:rPr>
              <a:t> “</a:t>
            </a:r>
            <a:r>
              <a:rPr lang="en-US" sz="4400" dirty="0" smtClean="0">
                <a:solidFill>
                  <a:schemeClr val="bg1"/>
                </a:solidFill>
              </a:rPr>
              <a:t>For </a:t>
            </a:r>
            <a:r>
              <a:rPr lang="en-US" sz="4400" dirty="0">
                <a:solidFill>
                  <a:schemeClr val="bg1"/>
                </a:solidFill>
              </a:rPr>
              <a:t>you, brethren, have been called to liberty; only do not </a:t>
            </a:r>
            <a:r>
              <a:rPr lang="en-US" sz="4400" i="1" dirty="0">
                <a:solidFill>
                  <a:schemeClr val="bg1"/>
                </a:solidFill>
              </a:rPr>
              <a:t>use</a:t>
            </a:r>
            <a:r>
              <a:rPr lang="en-US" sz="4400" dirty="0">
                <a:solidFill>
                  <a:schemeClr val="bg1"/>
                </a:solidFill>
              </a:rPr>
              <a:t> liberty as an opportunity for the flesh, but through love serve one </a:t>
            </a:r>
            <a:r>
              <a:rPr lang="en-US" sz="4400" dirty="0" smtClean="0">
                <a:solidFill>
                  <a:schemeClr val="bg1"/>
                </a:solidFill>
              </a:rPr>
              <a:t>another”</a:t>
            </a:r>
            <a:endParaRPr lang="en-US" sz="6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advClick="0" advTm="86399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5509200"/>
          </a:xfrm>
          <a:prstGeom prst="rect">
            <a:avLst/>
          </a:prstGeom>
          <a:noFill/>
          <a:ln>
            <a:solidFill>
              <a:schemeClr val="bg1"/>
            </a:solidFill>
          </a:ln>
        </p:spPr>
        <p:txBody>
          <a:bodyPr wrap="square" rtlCol="0">
            <a:spAutoFit/>
          </a:bodyPr>
          <a:lstStyle/>
          <a:p>
            <a:r>
              <a:rPr lang="en-US" sz="4400" dirty="0" smtClean="0">
                <a:solidFill>
                  <a:schemeClr val="bg1"/>
                </a:solidFill>
              </a:rPr>
              <a:t>3. In the Old Testament God Almighty led His People, the Israelites into </a:t>
            </a:r>
            <a:r>
              <a:rPr lang="en-US" sz="4400" b="1" u="sng" dirty="0" smtClean="0">
                <a:solidFill>
                  <a:schemeClr val="bg1"/>
                </a:solidFill>
              </a:rPr>
              <a:t>oneness</a:t>
            </a:r>
            <a:r>
              <a:rPr lang="en-US" sz="4400" b="1" dirty="0" smtClean="0">
                <a:solidFill>
                  <a:schemeClr val="bg1"/>
                </a:solidFill>
              </a:rPr>
              <a:t> </a:t>
            </a:r>
            <a:r>
              <a:rPr lang="en-US" sz="4400" dirty="0" smtClean="0">
                <a:solidFill>
                  <a:schemeClr val="bg1"/>
                </a:solidFill>
              </a:rPr>
              <a:t>through the </a:t>
            </a:r>
            <a:r>
              <a:rPr lang="en-US" sz="4400" b="1" u="sng" dirty="0" smtClean="0">
                <a:solidFill>
                  <a:schemeClr val="bg1"/>
                </a:solidFill>
              </a:rPr>
              <a:t>Jewish Feasts</a:t>
            </a:r>
            <a:r>
              <a:rPr lang="en-US" sz="4400" dirty="0" smtClean="0">
                <a:solidFill>
                  <a:schemeClr val="bg1"/>
                </a:solidFill>
              </a:rPr>
              <a:t> of the Passover, </a:t>
            </a:r>
            <a:r>
              <a:rPr lang="en-US" sz="4400" dirty="0" err="1" smtClean="0">
                <a:solidFill>
                  <a:schemeClr val="bg1"/>
                </a:solidFill>
              </a:rPr>
              <a:t>Firstfruits</a:t>
            </a:r>
            <a:r>
              <a:rPr lang="en-US" sz="4400" dirty="0" smtClean="0">
                <a:solidFill>
                  <a:schemeClr val="bg1"/>
                </a:solidFill>
              </a:rPr>
              <a:t>, Pentecost, Trumpets, Day of Atonement and Tabernacles.</a:t>
            </a:r>
          </a:p>
          <a:p>
            <a:r>
              <a:rPr lang="en-US" sz="4400" dirty="0" smtClean="0"/>
              <a:t>      </a:t>
            </a:r>
            <a:endParaRPr lang="en-US" sz="4400" dirty="0"/>
          </a:p>
        </p:txBody>
      </p:sp>
    </p:spTree>
  </p:cSld>
  <p:clrMapOvr>
    <a:masterClrMapping/>
  </p:clrMapOvr>
  <p:transition advClick="0" advTm="8639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2800767"/>
          </a:xfrm>
          <a:prstGeom prst="rect">
            <a:avLst/>
          </a:prstGeom>
          <a:noFill/>
          <a:ln>
            <a:solidFill>
              <a:schemeClr val="bg1"/>
            </a:solidFill>
          </a:ln>
        </p:spPr>
        <p:txBody>
          <a:bodyPr wrap="square" rtlCol="0">
            <a:spAutoFit/>
          </a:bodyPr>
          <a:lstStyle/>
          <a:p>
            <a:r>
              <a:rPr lang="en-US" sz="4400" dirty="0">
                <a:solidFill>
                  <a:schemeClr val="bg1"/>
                </a:solidFill>
              </a:rPr>
              <a:t>4. In the New Testament, Jesus celebrated all of the Jewish Feasts as mentioned in the Gospel of </a:t>
            </a:r>
            <a:r>
              <a:rPr lang="en-US" sz="4400" b="1" u="sng" dirty="0">
                <a:solidFill>
                  <a:schemeClr val="bg1"/>
                </a:solidFill>
              </a:rPr>
              <a:t>John</a:t>
            </a:r>
            <a:r>
              <a:rPr lang="en-US" sz="4400" dirty="0">
                <a:solidFill>
                  <a:schemeClr val="bg1"/>
                </a:solidFill>
              </a:rPr>
              <a:t>.</a:t>
            </a:r>
            <a:r>
              <a:rPr lang="en-US" sz="4400" dirty="0" smtClean="0">
                <a:solidFill>
                  <a:schemeClr val="bg1"/>
                </a:solidFill>
              </a:rPr>
              <a:t>      </a:t>
            </a:r>
            <a:endParaRPr lang="en-US" sz="44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76200"/>
            <a:ext cx="9144000" cy="6858000"/>
          </a:xfrm>
          <a:prstGeom prst="rect">
            <a:avLst/>
          </a:prstGeom>
          <a:noFill/>
        </p:spPr>
      </p:pic>
      <p:sp>
        <p:nvSpPr>
          <p:cNvPr id="3" name="TextBox 2"/>
          <p:cNvSpPr txBox="1"/>
          <p:nvPr/>
        </p:nvSpPr>
        <p:spPr>
          <a:xfrm>
            <a:off x="914400" y="838200"/>
            <a:ext cx="7620000" cy="2123658"/>
          </a:xfrm>
          <a:prstGeom prst="rect">
            <a:avLst/>
          </a:prstGeom>
          <a:noFill/>
          <a:ln>
            <a:solidFill>
              <a:schemeClr val="bg1"/>
            </a:solidFill>
          </a:ln>
        </p:spPr>
        <p:txBody>
          <a:bodyPr wrap="square" rtlCol="0">
            <a:spAutoFit/>
          </a:bodyPr>
          <a:lstStyle/>
          <a:p>
            <a:r>
              <a:rPr lang="en-US" sz="4400" dirty="0">
                <a:solidFill>
                  <a:schemeClr val="bg1"/>
                </a:solidFill>
              </a:rPr>
              <a:t>5. The Bible tells us to practice </a:t>
            </a:r>
            <a:r>
              <a:rPr lang="en-US" sz="4400" b="1" u="sng" dirty="0">
                <a:solidFill>
                  <a:schemeClr val="bg1"/>
                </a:solidFill>
              </a:rPr>
              <a:t>oneness</a:t>
            </a:r>
            <a:r>
              <a:rPr lang="en-US" sz="4400" b="1" i="1" dirty="0">
                <a:solidFill>
                  <a:schemeClr val="bg1"/>
                </a:solidFill>
              </a:rPr>
              <a:t> </a:t>
            </a:r>
            <a:r>
              <a:rPr lang="en-US" sz="4400" dirty="0">
                <a:solidFill>
                  <a:schemeClr val="bg1"/>
                </a:solidFill>
              </a:rPr>
              <a:t>through the </a:t>
            </a:r>
            <a:endParaRPr lang="en-US" sz="4400" dirty="0" smtClean="0">
              <a:solidFill>
                <a:schemeClr val="bg1"/>
              </a:solidFill>
            </a:endParaRPr>
          </a:p>
          <a:p>
            <a:r>
              <a:rPr lang="en-US" sz="4400" dirty="0" smtClean="0">
                <a:solidFill>
                  <a:schemeClr val="bg1"/>
                </a:solidFill>
              </a:rPr>
              <a:t>“</a:t>
            </a:r>
            <a:r>
              <a:rPr lang="en-US" sz="4400" dirty="0">
                <a:solidFill>
                  <a:schemeClr val="bg1"/>
                </a:solidFill>
              </a:rPr>
              <a:t>One-Another’s”.</a:t>
            </a:r>
          </a:p>
        </p:txBody>
      </p:sp>
    </p:spTree>
  </p:cSld>
  <p:clrMapOvr>
    <a:masterClrMapping/>
  </p:clrMapOvr>
  <p:transition advClick="0" advTm="86399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533400" y="685800"/>
            <a:ext cx="7924800" cy="4401205"/>
          </a:xfrm>
          <a:prstGeom prst="rect">
            <a:avLst/>
          </a:prstGeom>
          <a:noFill/>
          <a:ln>
            <a:solidFill>
              <a:schemeClr val="bg1"/>
            </a:solidFill>
          </a:ln>
        </p:spPr>
        <p:txBody>
          <a:bodyPr wrap="square" rtlCol="0">
            <a:spAutoFit/>
          </a:bodyPr>
          <a:lstStyle/>
          <a:p>
            <a:r>
              <a:rPr lang="en-US" sz="3600" dirty="0">
                <a:solidFill>
                  <a:schemeClr val="bg1"/>
                </a:solidFill>
              </a:rPr>
              <a:t>6. We are to </a:t>
            </a:r>
            <a:r>
              <a:rPr lang="en-US" sz="3600" b="1" u="sng" dirty="0">
                <a:solidFill>
                  <a:schemeClr val="bg1"/>
                </a:solidFill>
              </a:rPr>
              <a:t>love</a:t>
            </a:r>
            <a:r>
              <a:rPr lang="en-US" sz="3600" b="1" dirty="0">
                <a:solidFill>
                  <a:schemeClr val="bg1"/>
                </a:solidFill>
              </a:rPr>
              <a:t> </a:t>
            </a:r>
            <a:r>
              <a:rPr lang="en-US" sz="3600" dirty="0">
                <a:solidFill>
                  <a:schemeClr val="bg1"/>
                </a:solidFill>
              </a:rPr>
              <a:t>one another</a:t>
            </a:r>
            <a:r>
              <a:rPr lang="en-US" sz="3600" dirty="0" smtClean="0">
                <a:solidFill>
                  <a:schemeClr val="bg1"/>
                </a:solidFill>
              </a:rPr>
              <a:t>. </a:t>
            </a:r>
            <a:r>
              <a:rPr lang="en-US" sz="2800" dirty="0" smtClean="0">
                <a:solidFill>
                  <a:schemeClr val="bg1"/>
                </a:solidFill>
              </a:rPr>
              <a:t>(John13:34). </a:t>
            </a:r>
            <a:endParaRPr lang="en-US" sz="36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forgive</a:t>
            </a:r>
            <a:r>
              <a:rPr lang="en-US" sz="3600" dirty="0">
                <a:solidFill>
                  <a:schemeClr val="bg1"/>
                </a:solidFill>
              </a:rPr>
              <a:t> one another. </a:t>
            </a:r>
            <a:r>
              <a:rPr lang="en-US" sz="2800" dirty="0">
                <a:solidFill>
                  <a:schemeClr val="bg1"/>
                </a:solidFill>
              </a:rPr>
              <a:t>(Col </a:t>
            </a:r>
            <a:r>
              <a:rPr lang="en-US" sz="2800" dirty="0" smtClean="0">
                <a:solidFill>
                  <a:schemeClr val="bg1"/>
                </a:solidFill>
              </a:rPr>
              <a:t>3:13). </a:t>
            </a:r>
            <a:endParaRPr lang="en-US" sz="36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encourage</a:t>
            </a:r>
            <a:r>
              <a:rPr lang="en-US" sz="3600" dirty="0">
                <a:solidFill>
                  <a:schemeClr val="bg1"/>
                </a:solidFill>
              </a:rPr>
              <a:t> one another</a:t>
            </a:r>
            <a:r>
              <a:rPr lang="en-US" sz="3600" dirty="0" smtClean="0">
                <a:solidFill>
                  <a:schemeClr val="bg1"/>
                </a:solidFill>
              </a:rPr>
              <a:t>.</a:t>
            </a:r>
          </a:p>
          <a:p>
            <a:r>
              <a:rPr lang="en-US" sz="2800" dirty="0" smtClean="0">
                <a:solidFill>
                  <a:schemeClr val="bg1"/>
                </a:solidFill>
              </a:rPr>
              <a:t>(</a:t>
            </a:r>
            <a:r>
              <a:rPr lang="en-US" sz="2800" dirty="0">
                <a:solidFill>
                  <a:schemeClr val="bg1"/>
                </a:solidFill>
              </a:rPr>
              <a:t>1 </a:t>
            </a:r>
            <a:r>
              <a:rPr lang="en-US" sz="2800" dirty="0" err="1" smtClean="0">
                <a:solidFill>
                  <a:schemeClr val="bg1"/>
                </a:solidFill>
              </a:rPr>
              <a:t>Thess</a:t>
            </a:r>
            <a:r>
              <a:rPr lang="en-US" sz="2800" dirty="0" smtClean="0">
                <a:solidFill>
                  <a:schemeClr val="bg1"/>
                </a:solidFill>
              </a:rPr>
              <a:t> </a:t>
            </a:r>
            <a:r>
              <a:rPr lang="en-US" sz="2800" dirty="0">
                <a:solidFill>
                  <a:schemeClr val="bg1"/>
                </a:solidFill>
              </a:rPr>
              <a:t>5:11). </a:t>
            </a:r>
            <a:endParaRPr lang="en-US" sz="28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pray</a:t>
            </a:r>
            <a:r>
              <a:rPr lang="en-US" sz="3600" dirty="0">
                <a:solidFill>
                  <a:schemeClr val="bg1"/>
                </a:solidFill>
              </a:rPr>
              <a:t> for one another. </a:t>
            </a:r>
            <a:r>
              <a:rPr lang="en-US" sz="2800" dirty="0">
                <a:solidFill>
                  <a:schemeClr val="bg1"/>
                </a:solidFill>
              </a:rPr>
              <a:t>(</a:t>
            </a:r>
            <a:r>
              <a:rPr lang="en-US" sz="2800" dirty="0" smtClean="0">
                <a:solidFill>
                  <a:schemeClr val="bg1"/>
                </a:solidFill>
              </a:rPr>
              <a:t>Jame5:16</a:t>
            </a:r>
            <a:r>
              <a:rPr lang="en-US" sz="2800" dirty="0">
                <a:solidFill>
                  <a:schemeClr val="bg1"/>
                </a:solidFill>
              </a:rPr>
              <a:t>). </a:t>
            </a:r>
            <a:endParaRPr lang="en-US" sz="28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teach </a:t>
            </a:r>
            <a:r>
              <a:rPr lang="en-US" sz="3600" dirty="0">
                <a:solidFill>
                  <a:schemeClr val="bg1"/>
                </a:solidFill>
              </a:rPr>
              <a:t>one another. </a:t>
            </a:r>
            <a:r>
              <a:rPr lang="en-US" sz="2800" dirty="0">
                <a:solidFill>
                  <a:schemeClr val="bg1"/>
                </a:solidFill>
              </a:rPr>
              <a:t>(</a:t>
            </a:r>
            <a:r>
              <a:rPr lang="en-US" sz="2800" dirty="0" smtClean="0">
                <a:solidFill>
                  <a:schemeClr val="bg1"/>
                </a:solidFill>
              </a:rPr>
              <a:t>Roman15:14</a:t>
            </a:r>
            <a:r>
              <a:rPr lang="en-US" sz="2800" dirty="0">
                <a:solidFill>
                  <a:schemeClr val="bg1"/>
                </a:solidFill>
              </a:rPr>
              <a:t>). </a:t>
            </a:r>
            <a:endParaRPr lang="en-US" sz="28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submit</a:t>
            </a:r>
            <a:r>
              <a:rPr lang="en-US" sz="3600" dirty="0">
                <a:solidFill>
                  <a:schemeClr val="bg1"/>
                </a:solidFill>
              </a:rPr>
              <a:t> to one another</a:t>
            </a:r>
            <a:r>
              <a:rPr lang="en-US" sz="3600" dirty="0" smtClean="0">
                <a:solidFill>
                  <a:schemeClr val="bg1"/>
                </a:solidFill>
              </a:rPr>
              <a:t>.</a:t>
            </a:r>
            <a:r>
              <a:rPr lang="en-US" sz="2800" dirty="0" smtClean="0">
                <a:solidFill>
                  <a:schemeClr val="bg1"/>
                </a:solidFill>
              </a:rPr>
              <a:t>(Eph5:21</a:t>
            </a:r>
            <a:r>
              <a:rPr lang="en-US" sz="2800" dirty="0">
                <a:solidFill>
                  <a:schemeClr val="bg1"/>
                </a:solidFill>
              </a:rPr>
              <a:t>). </a:t>
            </a:r>
            <a:endParaRPr lang="en-US" sz="2800" dirty="0" smtClean="0">
              <a:solidFill>
                <a:schemeClr val="bg1"/>
              </a:solidFill>
            </a:endParaRPr>
          </a:p>
          <a:p>
            <a:r>
              <a:rPr lang="en-US" sz="3600" dirty="0" smtClean="0">
                <a:solidFill>
                  <a:schemeClr val="bg1"/>
                </a:solidFill>
              </a:rPr>
              <a:t>We </a:t>
            </a:r>
            <a:r>
              <a:rPr lang="en-US" sz="3600" dirty="0">
                <a:solidFill>
                  <a:schemeClr val="bg1"/>
                </a:solidFill>
              </a:rPr>
              <a:t>are to </a:t>
            </a:r>
            <a:r>
              <a:rPr lang="en-US" sz="3600" b="1" u="sng" dirty="0">
                <a:solidFill>
                  <a:schemeClr val="bg1"/>
                </a:solidFill>
              </a:rPr>
              <a:t>serve</a:t>
            </a:r>
            <a:r>
              <a:rPr lang="en-US" sz="3600" dirty="0">
                <a:solidFill>
                  <a:schemeClr val="bg1"/>
                </a:solidFill>
              </a:rPr>
              <a:t> one another. </a:t>
            </a:r>
            <a:r>
              <a:rPr lang="en-US" sz="2800" dirty="0">
                <a:solidFill>
                  <a:schemeClr val="bg1"/>
                </a:solidFill>
              </a:rPr>
              <a:t>(Gal 5:13).</a:t>
            </a:r>
            <a:endParaRPr lang="en-US" sz="3600" dirty="0">
              <a:solidFill>
                <a:schemeClr val="bg1"/>
              </a:solidFill>
            </a:endParaRPr>
          </a:p>
        </p:txBody>
      </p:sp>
    </p:spTree>
  </p:cSld>
  <p:clrMapOvr>
    <a:masterClrMapping/>
  </p:clrMapOvr>
  <p:transition advClick="0" advTm="86399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il\Desktop\United The Body of Christ Ministry Backgroun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914400" y="838200"/>
            <a:ext cx="7620000" cy="1446550"/>
          </a:xfrm>
          <a:prstGeom prst="rect">
            <a:avLst/>
          </a:prstGeom>
          <a:noFill/>
          <a:ln>
            <a:solidFill>
              <a:schemeClr val="bg1"/>
            </a:solidFill>
          </a:ln>
        </p:spPr>
        <p:txBody>
          <a:bodyPr wrap="square" rtlCol="0">
            <a:spAutoFit/>
          </a:bodyPr>
          <a:lstStyle/>
          <a:p>
            <a:r>
              <a:rPr lang="en-US" sz="4400" dirty="0">
                <a:solidFill>
                  <a:schemeClr val="bg1"/>
                </a:solidFill>
              </a:rPr>
              <a:t>7. How do we practice </a:t>
            </a:r>
            <a:r>
              <a:rPr lang="en-US" sz="4400" b="1" u="sng" dirty="0">
                <a:solidFill>
                  <a:schemeClr val="bg1"/>
                </a:solidFill>
              </a:rPr>
              <a:t>oneness</a:t>
            </a:r>
            <a:r>
              <a:rPr lang="en-US" sz="4400" dirty="0">
                <a:solidFill>
                  <a:schemeClr val="bg1"/>
                </a:solidFill>
              </a:rPr>
              <a:t> at New Life Christian Center?</a:t>
            </a:r>
          </a:p>
        </p:txBody>
      </p:sp>
    </p:spTree>
  </p:cSld>
  <p:clrMapOvr>
    <a:masterClrMapping/>
  </p:clrMapOvr>
  <p:transition advClick="0" advTm="86399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580</Words>
  <Application>Microsoft Office PowerPoint</Application>
  <PresentationFormat>On-screen Show (4:3)</PresentationFormat>
  <Paragraphs>89</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dc:creator>
  <cp:lastModifiedBy>Gail</cp:lastModifiedBy>
  <cp:revision>18</cp:revision>
  <dcterms:created xsi:type="dcterms:W3CDTF">2015-11-11T20:49:58Z</dcterms:created>
  <dcterms:modified xsi:type="dcterms:W3CDTF">2015-11-11T23:04:35Z</dcterms:modified>
</cp:coreProperties>
</file>