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37"/>
  </p:notesMasterIdLst>
  <p:sldIdLst>
    <p:sldId id="356" r:id="rId4"/>
    <p:sldId id="357" r:id="rId5"/>
    <p:sldId id="305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7" r:id="rId15"/>
    <p:sldId id="366" r:id="rId16"/>
    <p:sldId id="368" r:id="rId17"/>
    <p:sldId id="369" r:id="rId18"/>
    <p:sldId id="387" r:id="rId19"/>
    <p:sldId id="386" r:id="rId20"/>
    <p:sldId id="370" r:id="rId21"/>
    <p:sldId id="371" r:id="rId22"/>
    <p:sldId id="372" r:id="rId23"/>
    <p:sldId id="373" r:id="rId24"/>
    <p:sldId id="374" r:id="rId25"/>
    <p:sldId id="376" r:id="rId26"/>
    <p:sldId id="375" r:id="rId27"/>
    <p:sldId id="377" r:id="rId28"/>
    <p:sldId id="378" r:id="rId29"/>
    <p:sldId id="379" r:id="rId30"/>
    <p:sldId id="380" r:id="rId31"/>
    <p:sldId id="382" r:id="rId32"/>
    <p:sldId id="383" r:id="rId33"/>
    <p:sldId id="384" r:id="rId34"/>
    <p:sldId id="385" r:id="rId35"/>
    <p:sldId id="3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7" autoAdjust="0"/>
    <p:restoredTop sz="94660"/>
  </p:normalViewPr>
  <p:slideViewPr>
    <p:cSldViewPr>
      <p:cViewPr varScale="1">
        <p:scale>
          <a:sx n="65" d="100"/>
          <a:sy n="65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9E96B-92DC-4A2D-B9DB-D65362CB17AC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2FE6-F012-4C3C-BB0F-E17D757CC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5D6B-EB72-4978-A355-E0F2F7D81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5D6B-EB72-4978-A355-E0F2F7D81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004C-6DEF-4317-87CB-D25A0DF08E2A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639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B7ED14-9D6E-4CE1-9722-80B8636CE0A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B7ED14-9D6E-4CE1-9722-80B8636CE0A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Sunday, November </a:t>
            </a:r>
            <a:r>
              <a:rPr lang="en-US" sz="2400" b="1" dirty="0" smtClean="0">
                <a:solidFill>
                  <a:schemeClr val="bg1"/>
                </a:solidFill>
              </a:rPr>
              <a:t>22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</a:rPr>
              <a:t>2015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715000"/>
            <a:ext cx="296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Wayne  </a:t>
            </a:r>
            <a:r>
              <a:rPr lang="en-US" sz="2400" b="1" dirty="0" err="1" smtClean="0">
                <a:solidFill>
                  <a:schemeClr val="bg1"/>
                </a:solidFill>
              </a:rPr>
              <a:t>Hartsgrove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600200"/>
            <a:ext cx="7246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Soldier and Spiritual Protection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8. Paul’s focus is on the </a:t>
            </a:r>
            <a:r>
              <a:rPr lang="en-US" sz="4400" b="1" u="sng" dirty="0" smtClean="0">
                <a:solidFill>
                  <a:schemeClr val="bg1"/>
                </a:solidFill>
              </a:rPr>
              <a:t>Body of</a:t>
            </a:r>
            <a:r>
              <a:rPr lang="en-US" sz="4400" dirty="0" smtClean="0">
                <a:solidFill>
                  <a:schemeClr val="bg1"/>
                </a:solidFill>
              </a:rPr>
              <a:t> Christ in his Epistle to the Ephesians.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524000"/>
            <a:ext cx="7391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9. In Matthew 24:12 Jesus warns us against lawlessness, but what is its (lawlessness) result? 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b="1" u="sng" dirty="0" smtClean="0">
                <a:solidFill>
                  <a:schemeClr val="bg1"/>
                </a:solidFill>
              </a:rPr>
              <a:t>God’s </a:t>
            </a:r>
            <a:r>
              <a:rPr lang="en-US" sz="4400" b="1" u="sng" dirty="0" smtClean="0">
                <a:solidFill>
                  <a:schemeClr val="bg1"/>
                </a:solidFill>
              </a:rPr>
              <a:t>people will grow cold.</a:t>
            </a:r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295400"/>
            <a:ext cx="8153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11. As soldiers of The Lord we are confronted with 3 areas in which Scripture is very clear: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1</a:t>
            </a:r>
            <a:r>
              <a:rPr lang="en-US" sz="3600" baseline="30000" dirty="0" smtClean="0">
                <a:solidFill>
                  <a:schemeClr val="bg1"/>
                </a:solidFill>
              </a:rPr>
              <a:t>st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respect God’s authority operating in the </a:t>
            </a:r>
            <a:r>
              <a:rPr lang="en-US" sz="3600" b="1" u="sng" dirty="0" smtClean="0">
                <a:solidFill>
                  <a:schemeClr val="bg1"/>
                </a:solidFill>
              </a:rPr>
              <a:t>local church</a:t>
            </a:r>
            <a:r>
              <a:rPr lang="en-US" sz="3600" dirty="0" smtClean="0">
                <a:solidFill>
                  <a:schemeClr val="bg1"/>
                </a:solidFill>
              </a:rPr>
              <a:t>;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2</a:t>
            </a:r>
            <a:r>
              <a:rPr lang="en-US" sz="3600" baseline="30000" dirty="0" smtClean="0">
                <a:solidFill>
                  <a:schemeClr val="bg1"/>
                </a:solidFill>
              </a:rPr>
              <a:t>nd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have unqualified </a:t>
            </a:r>
            <a:r>
              <a:rPr lang="en-US" sz="3600" b="1" u="sng" dirty="0" smtClean="0">
                <a:solidFill>
                  <a:schemeClr val="bg1"/>
                </a:solidFill>
              </a:rPr>
              <a:t>forgiveness </a:t>
            </a:r>
            <a:r>
              <a:rPr lang="en-US" sz="3600" dirty="0" smtClean="0">
                <a:solidFill>
                  <a:schemeClr val="bg1"/>
                </a:solidFill>
              </a:rPr>
              <a:t>for all who have wronged &amp; hurt us;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3</a:t>
            </a:r>
            <a:r>
              <a:rPr lang="en-US" sz="3600" baseline="30000" dirty="0" smtClean="0">
                <a:solidFill>
                  <a:schemeClr val="bg1"/>
                </a:solidFill>
              </a:rPr>
              <a:t>rd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have an attitude of </a:t>
            </a:r>
            <a:r>
              <a:rPr lang="en-US" sz="3600" b="1" u="sng" dirty="0" smtClean="0">
                <a:solidFill>
                  <a:schemeClr val="bg1"/>
                </a:solidFill>
              </a:rPr>
              <a:t>submission</a:t>
            </a:r>
            <a:r>
              <a:rPr lang="en-US" sz="3600" dirty="0" smtClean="0">
                <a:solidFill>
                  <a:schemeClr val="bg1"/>
                </a:solidFill>
              </a:rPr>
              <a:t> toward all fellow Christians.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447801"/>
            <a:ext cx="7467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12. The results of not following question #11 is what? 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In </a:t>
            </a:r>
            <a:r>
              <a:rPr lang="en-US" sz="4400" dirty="0" smtClean="0">
                <a:solidFill>
                  <a:schemeClr val="bg1"/>
                </a:solidFill>
              </a:rPr>
              <a:t>disobedience we open ourselves up to the attacks of </a:t>
            </a:r>
            <a:r>
              <a:rPr lang="en-US" sz="4400" b="1" u="sng" dirty="0" smtClean="0">
                <a:solidFill>
                  <a:schemeClr val="bg1"/>
                </a:solidFill>
              </a:rPr>
              <a:t>Satan </a:t>
            </a:r>
            <a:r>
              <a:rPr lang="en-US" sz="4400" dirty="0" smtClean="0">
                <a:solidFill>
                  <a:schemeClr val="bg1"/>
                </a:solidFill>
              </a:rPr>
              <a:t>and we won’t be protected!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057400"/>
            <a:ext cx="8162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Scriptures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John 14:23-24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841242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>
                <a:solidFill>
                  <a:schemeClr val="bg1"/>
                </a:solidFill>
              </a:rPr>
              <a:t>23 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 “</a:t>
            </a:r>
            <a:r>
              <a:rPr lang="en-US" sz="4000" dirty="0" smtClean="0">
                <a:solidFill>
                  <a:schemeClr val="bg1"/>
                </a:solidFill>
              </a:rPr>
              <a:t>Jesus </a:t>
            </a:r>
            <a:r>
              <a:rPr lang="en-US" sz="4000" dirty="0" smtClean="0">
                <a:solidFill>
                  <a:schemeClr val="bg1"/>
                </a:solidFill>
              </a:rPr>
              <a:t>answered and said to him, “If anyone loves Me, he will keep My word; and My Father will love him, and We will come to him and make Our home with him.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24 </a:t>
            </a:r>
            <a:r>
              <a:rPr lang="en-US" sz="4000" dirty="0" smtClean="0">
                <a:solidFill>
                  <a:schemeClr val="bg1"/>
                </a:solidFill>
              </a:rPr>
              <a:t>He who does not love Me does not keep My words; and the word which you hear is not Mine but the Father’s who sent Me</a:t>
            </a:r>
            <a:r>
              <a:rPr lang="en-US" sz="4000" i="1" dirty="0" smtClean="0">
                <a:solidFill>
                  <a:schemeClr val="bg1"/>
                </a:solidFill>
              </a:rPr>
              <a:t>”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Luke 7:6-8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schemeClr val="bg1"/>
                </a:solidFill>
              </a:rPr>
              <a:t>6 </a:t>
            </a:r>
            <a:r>
              <a:rPr lang="en-US" sz="2800" dirty="0" smtClean="0">
                <a:solidFill>
                  <a:schemeClr val="bg1"/>
                </a:solidFill>
              </a:rPr>
              <a:t>Then Jesus went with them. And when He was already not far from the house, the centurion sent friends to Him, saying to Him, “Lord, do not trouble Yourself, for I am not worthy that You should enter under my roof. 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7 </a:t>
            </a:r>
            <a:r>
              <a:rPr lang="en-US" sz="2800" dirty="0" smtClean="0">
                <a:solidFill>
                  <a:schemeClr val="bg1"/>
                </a:solidFill>
              </a:rPr>
              <a:t>Therefore I did not even think myself worthy to come to You. But say the word, and my servant will be healed. 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8 </a:t>
            </a:r>
            <a:r>
              <a:rPr lang="en-US" sz="2800" dirty="0" smtClean="0">
                <a:solidFill>
                  <a:schemeClr val="bg1"/>
                </a:solidFill>
              </a:rPr>
              <a:t>For I also am a man placed under authority, having soldiers under me. And I say to one, ‘Go,’ and he goes; and to another, ‘Come,’ and he comes; and to my servant, ‘Do this,’ and he does </a:t>
            </a:r>
            <a:r>
              <a:rPr lang="en-US" sz="2800" i="1" dirty="0" smtClean="0">
                <a:solidFill>
                  <a:schemeClr val="bg1"/>
                </a:solidFill>
              </a:rPr>
              <a:t>it.</a:t>
            </a:r>
            <a:r>
              <a:rPr lang="en-US" sz="2800" dirty="0" smtClean="0">
                <a:solidFill>
                  <a:schemeClr val="bg1"/>
                </a:solidFill>
              </a:rPr>
              <a:t>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Matthew 28:18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18  “</a:t>
            </a:r>
            <a:r>
              <a:rPr lang="en-US" sz="4400" dirty="0" smtClean="0">
                <a:solidFill>
                  <a:schemeClr val="bg1"/>
                </a:solidFill>
              </a:rPr>
              <a:t>And </a:t>
            </a:r>
            <a:r>
              <a:rPr lang="en-US" sz="4400" dirty="0" smtClean="0">
                <a:solidFill>
                  <a:schemeClr val="bg1"/>
                </a:solidFill>
              </a:rPr>
              <a:t>Jesus came and spoke to them, saying, “All authority has been given to Me in heaven and on earth</a:t>
            </a:r>
            <a:r>
              <a:rPr lang="en-US" sz="4400" i="1" dirty="0" smtClean="0">
                <a:solidFill>
                  <a:schemeClr val="bg1"/>
                </a:solidFill>
              </a:rPr>
              <a:t>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1:22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22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 “</a:t>
            </a:r>
            <a:r>
              <a:rPr lang="en-US" sz="4400" dirty="0" smtClean="0">
                <a:solidFill>
                  <a:schemeClr val="bg1"/>
                </a:solidFill>
              </a:rPr>
              <a:t>And He put all </a:t>
            </a:r>
            <a:r>
              <a:rPr lang="en-US" sz="4400" i="1" dirty="0" smtClean="0">
                <a:solidFill>
                  <a:schemeClr val="bg1"/>
                </a:solidFill>
              </a:rPr>
              <a:t>things</a:t>
            </a:r>
            <a:r>
              <a:rPr lang="en-US" sz="4400" dirty="0" smtClean="0">
                <a:solidFill>
                  <a:schemeClr val="bg1"/>
                </a:solidFill>
              </a:rPr>
              <a:t> under His feet, and gave Him </a:t>
            </a:r>
            <a:r>
              <a:rPr lang="en-US" sz="4400" i="1" dirty="0" smtClean="0">
                <a:solidFill>
                  <a:schemeClr val="bg1"/>
                </a:solidFill>
              </a:rPr>
              <a:t>to be</a:t>
            </a:r>
            <a:r>
              <a:rPr lang="en-US" sz="4400" dirty="0" smtClean="0">
                <a:solidFill>
                  <a:schemeClr val="bg1"/>
                </a:solidFill>
              </a:rPr>
              <a:t> head over </a:t>
            </a:r>
            <a:r>
              <a:rPr lang="en-US" sz="4400" dirty="0" smtClean="0">
                <a:solidFill>
                  <a:schemeClr val="bg1"/>
                </a:solidFill>
              </a:rPr>
              <a:t>all </a:t>
            </a:r>
            <a:r>
              <a:rPr lang="en-US" sz="4400" i="1" dirty="0" smtClean="0">
                <a:solidFill>
                  <a:schemeClr val="bg1"/>
                </a:solidFill>
              </a:rPr>
              <a:t>things</a:t>
            </a:r>
            <a:r>
              <a:rPr lang="en-US" sz="4400" dirty="0" smtClean="0">
                <a:solidFill>
                  <a:schemeClr val="bg1"/>
                </a:solidFill>
              </a:rPr>
              <a:t> to the </a:t>
            </a:r>
            <a:r>
              <a:rPr lang="en-US" sz="4400" dirty="0" smtClean="0">
                <a:solidFill>
                  <a:schemeClr val="bg1"/>
                </a:solidFill>
              </a:rPr>
              <a:t>church”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1 Timothy 1:1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 “</a:t>
            </a:r>
            <a:r>
              <a:rPr lang="en-US" sz="4400" dirty="0" smtClean="0">
                <a:solidFill>
                  <a:schemeClr val="bg1"/>
                </a:solidFill>
              </a:rPr>
              <a:t>Paul, an apostle of Jesus Christ, by the commandment of God our Savior and the Lord Jesus Christ, our </a:t>
            </a:r>
            <a:r>
              <a:rPr lang="en-US" sz="4400" dirty="0" smtClean="0">
                <a:solidFill>
                  <a:schemeClr val="bg1"/>
                </a:solidFill>
              </a:rPr>
              <a:t>hope”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2286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1 Corinthians 12:27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27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 “</a:t>
            </a:r>
            <a:r>
              <a:rPr lang="en-US" sz="4400" dirty="0" smtClean="0">
                <a:solidFill>
                  <a:schemeClr val="bg1"/>
                </a:solidFill>
              </a:rPr>
              <a:t>Now you are the body of Christ, and members </a:t>
            </a:r>
            <a:r>
              <a:rPr lang="en-US" sz="4400" dirty="0" smtClean="0">
                <a:solidFill>
                  <a:schemeClr val="bg1"/>
                </a:solidFill>
              </a:rPr>
              <a:t>individually”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19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1:3-4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  “</a:t>
            </a:r>
            <a:r>
              <a:rPr lang="en-US" sz="4000" dirty="0" smtClean="0">
                <a:solidFill>
                  <a:schemeClr val="bg1"/>
                </a:solidFill>
              </a:rPr>
              <a:t>Blessed</a:t>
            </a:r>
            <a:r>
              <a:rPr lang="en-US" sz="4000" dirty="0" smtClean="0">
                <a:solidFill>
                  <a:schemeClr val="bg1"/>
                </a:solidFill>
              </a:rPr>
              <a:t> </a:t>
            </a:r>
            <a:r>
              <a:rPr lang="en-US" sz="4000" i="1" dirty="0" smtClean="0">
                <a:solidFill>
                  <a:schemeClr val="bg1"/>
                </a:solidFill>
              </a:rPr>
              <a:t>be</a:t>
            </a:r>
            <a:r>
              <a:rPr lang="en-US" sz="4000" dirty="0" smtClean="0">
                <a:solidFill>
                  <a:schemeClr val="bg1"/>
                </a:solidFill>
              </a:rPr>
              <a:t> the God and Father of our Lord Jesus Christ, who has blessed us with every spiritual blessing in the heavenly </a:t>
            </a:r>
            <a:r>
              <a:rPr lang="en-US" sz="4000" i="1" dirty="0" smtClean="0">
                <a:solidFill>
                  <a:schemeClr val="bg1"/>
                </a:solidFill>
              </a:rPr>
              <a:t>places</a:t>
            </a:r>
            <a:r>
              <a:rPr lang="en-US" sz="4000" dirty="0" smtClean="0">
                <a:solidFill>
                  <a:schemeClr val="bg1"/>
                </a:solidFill>
              </a:rPr>
              <a:t> in Christ,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4 </a:t>
            </a:r>
            <a:r>
              <a:rPr lang="en-US" sz="4000" dirty="0" smtClean="0">
                <a:solidFill>
                  <a:schemeClr val="bg1"/>
                </a:solidFill>
              </a:rPr>
              <a:t>just as He chose us in Him before the foundation of the world, that we should be holy and without blame before Him in love, 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1:5-7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5 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having </a:t>
            </a:r>
            <a:r>
              <a:rPr lang="en-US" sz="3600" dirty="0" smtClean="0">
                <a:solidFill>
                  <a:schemeClr val="bg1"/>
                </a:solidFill>
              </a:rPr>
              <a:t>predestined us to adoption as sons by Jesus Christ to Himself, according to the good pleasure of His will,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6 </a:t>
            </a:r>
            <a:r>
              <a:rPr lang="en-US" sz="3600" dirty="0" smtClean="0">
                <a:solidFill>
                  <a:schemeClr val="bg1"/>
                </a:solidFill>
              </a:rPr>
              <a:t>to the praise of the glory of His grace, by which He made us accepted in the Beloved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b="1" baseline="30000" dirty="0" smtClean="0"/>
              <a:t> 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7 </a:t>
            </a:r>
            <a:r>
              <a:rPr lang="en-US" sz="3600" dirty="0" smtClean="0">
                <a:solidFill>
                  <a:schemeClr val="bg1"/>
                </a:solidFill>
              </a:rPr>
              <a:t>In Him we have redemption through His blood, the forgiveness of sins, according to the riches of His grace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990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1:8-10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9687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8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 </a:t>
            </a:r>
            <a:r>
              <a:rPr lang="en-US" sz="3600" dirty="0" smtClean="0">
                <a:solidFill>
                  <a:schemeClr val="bg1"/>
                </a:solidFill>
              </a:rPr>
              <a:t>which He made to abound toward us in all wisdom and prudence,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9 </a:t>
            </a:r>
            <a:r>
              <a:rPr lang="en-US" sz="3600" dirty="0" smtClean="0">
                <a:solidFill>
                  <a:schemeClr val="bg1"/>
                </a:solidFill>
              </a:rPr>
              <a:t>having made known to us the mystery of His will, according to His good pleasure which He purposed in Himself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smtClean="0">
                <a:solidFill>
                  <a:schemeClr val="bg1"/>
                </a:solidFill>
              </a:rPr>
              <a:t>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10 </a:t>
            </a:r>
            <a:r>
              <a:rPr lang="en-US" sz="3600" dirty="0" smtClean="0">
                <a:solidFill>
                  <a:schemeClr val="bg1"/>
                </a:solidFill>
              </a:rPr>
              <a:t>that in the dispensation of the fullness of the times He might gather together in one all things in Christ, both</a:t>
            </a:r>
            <a:r>
              <a:rPr lang="en-US" sz="3600" baseline="30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which are in heaven and which are on earth—in </a:t>
            </a:r>
            <a:r>
              <a:rPr lang="en-US" sz="3600" dirty="0" smtClean="0">
                <a:solidFill>
                  <a:schemeClr val="bg1"/>
                </a:solidFill>
              </a:rPr>
              <a:t>Him.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1:11-12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11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 </a:t>
            </a:r>
            <a:r>
              <a:rPr lang="en-US" sz="4400" dirty="0" smtClean="0">
                <a:solidFill>
                  <a:schemeClr val="bg1"/>
                </a:solidFill>
              </a:rPr>
              <a:t>In Him also we have obtained an inheritance, being predestined according to the purpose of Him who works all things according to the counsel of His will,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12 </a:t>
            </a:r>
            <a:r>
              <a:rPr lang="en-US" sz="4400" dirty="0" smtClean="0">
                <a:solidFill>
                  <a:schemeClr val="bg1"/>
                </a:solidFill>
              </a:rPr>
              <a:t>that we who first trusted in Christ should be to the praise of His glory.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6:10-12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</a:rPr>
              <a:t>10 </a:t>
            </a:r>
            <a:r>
              <a:rPr lang="en-US" sz="3200" dirty="0" smtClean="0">
                <a:solidFill>
                  <a:schemeClr val="bg1"/>
                </a:solidFill>
              </a:rPr>
              <a:t>Finally, my brethren, be strong in the Lord and in the power of His might.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11 </a:t>
            </a:r>
            <a:r>
              <a:rPr lang="en-US" sz="3200" dirty="0" smtClean="0">
                <a:solidFill>
                  <a:schemeClr val="bg1"/>
                </a:solidFill>
              </a:rPr>
              <a:t>Put on the whole armor of God, that you may be able to stand against the wiles of the devil. 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12 </a:t>
            </a:r>
            <a:r>
              <a:rPr lang="en-US" sz="3200" dirty="0" smtClean="0">
                <a:solidFill>
                  <a:schemeClr val="bg1"/>
                </a:solidFill>
              </a:rPr>
              <a:t>For we do not wrestle against flesh and blood, but against principalities, against powers, against the rulers of the darkness of this </a:t>
            </a:r>
            <a:r>
              <a:rPr lang="en-US" sz="3200" dirty="0" smtClean="0">
                <a:solidFill>
                  <a:schemeClr val="bg1"/>
                </a:solidFill>
              </a:rPr>
              <a:t>age,</a:t>
            </a:r>
            <a:r>
              <a:rPr lang="en-US" sz="3200" baseline="300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against </a:t>
            </a:r>
            <a:r>
              <a:rPr lang="en-US" sz="3200" dirty="0" smtClean="0">
                <a:solidFill>
                  <a:schemeClr val="bg1"/>
                </a:solidFill>
              </a:rPr>
              <a:t>spiritual </a:t>
            </a:r>
            <a:r>
              <a:rPr lang="en-US" sz="3200" i="1" dirty="0" smtClean="0">
                <a:solidFill>
                  <a:schemeClr val="bg1"/>
                </a:solidFill>
              </a:rPr>
              <a:t>hosts</a:t>
            </a:r>
            <a:r>
              <a:rPr lang="en-US" sz="3200" dirty="0" smtClean="0">
                <a:solidFill>
                  <a:schemeClr val="bg1"/>
                </a:solidFill>
              </a:rPr>
              <a:t> of wickedness in the heavenly </a:t>
            </a:r>
            <a:r>
              <a:rPr lang="en-US" sz="3200" i="1" dirty="0" smtClean="0">
                <a:solidFill>
                  <a:schemeClr val="bg1"/>
                </a:solidFill>
              </a:rPr>
              <a:t>places.</a:t>
            </a:r>
            <a:r>
              <a:rPr lang="en-US" sz="3200" dirty="0" smtClean="0">
                <a:solidFill>
                  <a:schemeClr val="bg1"/>
                </a:solidFill>
              </a:rPr>
              <a:t>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6:13-15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13 </a:t>
            </a:r>
            <a:r>
              <a:rPr lang="en-US" sz="3600" dirty="0" smtClean="0">
                <a:solidFill>
                  <a:schemeClr val="bg1"/>
                </a:solidFill>
              </a:rPr>
              <a:t>Therefore take up the whole armor of God, that you may be able to withstand in the evil day, and having done all, to stand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 14 </a:t>
            </a:r>
            <a:r>
              <a:rPr lang="en-US" sz="3600" dirty="0" smtClean="0">
                <a:solidFill>
                  <a:schemeClr val="bg1"/>
                </a:solidFill>
              </a:rPr>
              <a:t>Stand therefore, having girded your waist with truth, having put on the breastplate of righteousness,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15 </a:t>
            </a:r>
            <a:r>
              <a:rPr lang="en-US" sz="3600" dirty="0" smtClean="0">
                <a:solidFill>
                  <a:schemeClr val="bg1"/>
                </a:solidFill>
              </a:rPr>
              <a:t>and having shod your feet with the preparation of the gospel of peace;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6:16-18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 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16 </a:t>
            </a:r>
            <a:r>
              <a:rPr lang="en-US" sz="3200" dirty="0" smtClean="0">
                <a:solidFill>
                  <a:schemeClr val="bg1"/>
                </a:solidFill>
              </a:rPr>
              <a:t>above all, taking the shield of faith with which you will be able to quench all the fiery darts of the wicked one. 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17 </a:t>
            </a:r>
            <a:r>
              <a:rPr lang="en-US" sz="3200" dirty="0" smtClean="0">
                <a:solidFill>
                  <a:schemeClr val="bg1"/>
                </a:solidFill>
              </a:rPr>
              <a:t>And take the helmet of salvation, and the sword of the Spirit, which is the word of God; 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18 </a:t>
            </a:r>
            <a:r>
              <a:rPr lang="en-US" sz="3200" dirty="0" smtClean="0">
                <a:solidFill>
                  <a:schemeClr val="bg1"/>
                </a:solidFill>
              </a:rPr>
              <a:t>praying always with all prayer and supplication in the Spirit, being watchful to this end with all perseverance and supplication for all the saints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Matthew 24:12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098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12 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“</a:t>
            </a:r>
            <a:r>
              <a:rPr lang="en-US" sz="4400" dirty="0" smtClean="0">
                <a:solidFill>
                  <a:schemeClr val="bg1"/>
                </a:solidFill>
              </a:rPr>
              <a:t>And </a:t>
            </a:r>
            <a:r>
              <a:rPr lang="en-US" sz="4400" dirty="0" smtClean="0">
                <a:solidFill>
                  <a:schemeClr val="bg1"/>
                </a:solidFill>
              </a:rPr>
              <a:t>because lawlessness will abound, the love of many will grow </a:t>
            </a:r>
            <a:r>
              <a:rPr lang="en-US" sz="4400" dirty="0" smtClean="0">
                <a:solidFill>
                  <a:schemeClr val="bg1"/>
                </a:solidFill>
              </a:rPr>
              <a:t>cold”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2 Timothy 3:16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098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16 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“</a:t>
            </a:r>
            <a:r>
              <a:rPr lang="en-US" sz="4400" dirty="0" smtClean="0">
                <a:solidFill>
                  <a:schemeClr val="bg1"/>
                </a:solidFill>
              </a:rPr>
              <a:t>All </a:t>
            </a:r>
            <a:r>
              <a:rPr lang="en-US" sz="4400" dirty="0" smtClean="0">
                <a:solidFill>
                  <a:schemeClr val="bg1"/>
                </a:solidFill>
              </a:rPr>
              <a:t>Scripture </a:t>
            </a:r>
            <a:r>
              <a:rPr lang="en-US" sz="4400" i="1" dirty="0" smtClean="0">
                <a:solidFill>
                  <a:schemeClr val="bg1"/>
                </a:solidFill>
              </a:rPr>
              <a:t>is</a:t>
            </a:r>
            <a:r>
              <a:rPr lang="en-US" sz="4400" dirty="0" smtClean="0">
                <a:solidFill>
                  <a:schemeClr val="bg1"/>
                </a:solidFill>
              </a:rPr>
              <a:t> given by inspiration of God, and </a:t>
            </a:r>
            <a:r>
              <a:rPr lang="en-US" sz="4400" i="1" dirty="0" smtClean="0">
                <a:solidFill>
                  <a:schemeClr val="bg1"/>
                </a:solidFill>
              </a:rPr>
              <a:t>is</a:t>
            </a:r>
            <a:r>
              <a:rPr lang="en-US" sz="4400" dirty="0" smtClean="0">
                <a:solidFill>
                  <a:schemeClr val="bg1"/>
                </a:solidFill>
              </a:rPr>
              <a:t> profitable for doctrine, for reproof, for correction, for instruction in </a:t>
            </a:r>
            <a:r>
              <a:rPr lang="en-US" sz="4400" dirty="0" smtClean="0">
                <a:solidFill>
                  <a:schemeClr val="bg1"/>
                </a:solidFill>
              </a:rPr>
              <a:t>righteousness”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1600200"/>
            <a:ext cx="73342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1. The Centurion in Luke 7:6-8 said I am </a:t>
            </a:r>
            <a:r>
              <a:rPr lang="en-US" sz="4400" b="1" u="sng" dirty="0" smtClean="0">
                <a:solidFill>
                  <a:schemeClr val="bg1"/>
                </a:solidFill>
              </a:rPr>
              <a:t>under authority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</a:p>
          <a:p>
            <a:endParaRPr lang="en-US" sz="4400" dirty="0" smtClean="0"/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19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11:25-26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>
                <a:solidFill>
                  <a:schemeClr val="bg1"/>
                </a:solidFill>
              </a:rPr>
              <a:t>25 </a:t>
            </a:r>
            <a:r>
              <a:rPr lang="en-US" sz="4000" dirty="0" smtClean="0">
                <a:solidFill>
                  <a:schemeClr val="bg1"/>
                </a:solidFill>
              </a:rPr>
              <a:t>“And whenever you stand praying, if you have anything against anyone, forgive him, that your Father in heaven may also forgive you your trespasses.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26 </a:t>
            </a:r>
            <a:r>
              <a:rPr lang="en-US" sz="4000" dirty="0" smtClean="0">
                <a:solidFill>
                  <a:schemeClr val="bg1"/>
                </a:solidFill>
              </a:rPr>
              <a:t>But if you do not forgive, neither will your Father in heaven forgive your </a:t>
            </a:r>
            <a:r>
              <a:rPr lang="en-US" sz="4000" dirty="0" smtClean="0">
                <a:solidFill>
                  <a:schemeClr val="bg1"/>
                </a:solidFill>
              </a:rPr>
              <a:t>trespasses”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2 Timothy 1:7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7 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“</a:t>
            </a:r>
            <a:r>
              <a:rPr lang="en-US" sz="4400" dirty="0" smtClean="0">
                <a:solidFill>
                  <a:schemeClr val="bg1"/>
                </a:solidFill>
              </a:rPr>
              <a:t>For </a:t>
            </a:r>
            <a:r>
              <a:rPr lang="en-US" sz="4400" dirty="0" smtClean="0">
                <a:solidFill>
                  <a:schemeClr val="bg1"/>
                </a:solidFill>
              </a:rPr>
              <a:t>the Spirit God gave us does not make us timid, but gives us power, love and </a:t>
            </a:r>
            <a:r>
              <a:rPr lang="en-US" sz="4400" dirty="0" smtClean="0">
                <a:solidFill>
                  <a:schemeClr val="bg1"/>
                </a:solidFill>
              </a:rPr>
              <a:t>self-discipline”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</a:t>
            </a:r>
            <a:r>
              <a:rPr lang="en-US" sz="4800" dirty="0" smtClean="0">
                <a:solidFill>
                  <a:schemeClr val="bg1"/>
                </a:solidFill>
              </a:rPr>
              <a:t>s 5:21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21 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“</a:t>
            </a:r>
            <a:r>
              <a:rPr lang="en-US" sz="4400" dirty="0" smtClean="0">
                <a:solidFill>
                  <a:schemeClr val="bg1"/>
                </a:solidFill>
              </a:rPr>
              <a:t>Submit </a:t>
            </a:r>
            <a:r>
              <a:rPr lang="en-US" sz="4400" dirty="0" smtClean="0">
                <a:solidFill>
                  <a:schemeClr val="bg1"/>
                </a:solidFill>
              </a:rPr>
              <a:t>to one another out of reverence for </a:t>
            </a:r>
            <a:r>
              <a:rPr lang="en-US" sz="4400" dirty="0" smtClean="0">
                <a:solidFill>
                  <a:schemeClr val="bg1"/>
                </a:solidFill>
              </a:rPr>
              <a:t>Christ”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029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2. Only Jesus’ authority is the </a:t>
            </a:r>
            <a:r>
              <a:rPr lang="en-US" sz="4400" b="1" u="sng" dirty="0" smtClean="0">
                <a:solidFill>
                  <a:schemeClr val="bg1"/>
                </a:solidFill>
              </a:rPr>
              <a:t>ultimate </a:t>
            </a:r>
            <a:r>
              <a:rPr lang="en-US" sz="4400" dirty="0" smtClean="0">
                <a:solidFill>
                  <a:schemeClr val="bg1"/>
                </a:solidFill>
              </a:rPr>
              <a:t>authority.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029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3. Authority flows </a:t>
            </a:r>
            <a:r>
              <a:rPr lang="en-US" sz="4400" b="1" u="sng" dirty="0" smtClean="0">
                <a:solidFill>
                  <a:schemeClr val="bg1"/>
                </a:solidFill>
              </a:rPr>
              <a:t>downward</a:t>
            </a:r>
            <a:r>
              <a:rPr lang="en-US" sz="4400" b="1" dirty="0" smtClean="0">
                <a:solidFill>
                  <a:schemeClr val="bg1"/>
                </a:solidFill>
              </a:rPr>
              <a:t>.</a:t>
            </a:r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447800"/>
            <a:ext cx="70294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4. Memorize Matthew 28:18 on your own</a:t>
            </a:r>
            <a:r>
              <a:rPr lang="en-US" sz="4400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en-US" sz="4400" b="1" i="1" baseline="30000" dirty="0" smtClean="0">
                <a:solidFill>
                  <a:schemeClr val="bg1"/>
                </a:solidFill>
              </a:rPr>
              <a:t>18 </a:t>
            </a:r>
            <a:r>
              <a:rPr lang="en-US" sz="4400" b="1" i="1" baseline="30000" dirty="0" smtClean="0">
                <a:solidFill>
                  <a:schemeClr val="bg1"/>
                </a:solidFill>
              </a:rPr>
              <a:t>”</a:t>
            </a:r>
            <a:r>
              <a:rPr lang="en-US" sz="4400" i="1" dirty="0" smtClean="0">
                <a:solidFill>
                  <a:schemeClr val="bg1"/>
                </a:solidFill>
              </a:rPr>
              <a:t>And </a:t>
            </a:r>
            <a:r>
              <a:rPr lang="en-US" sz="4400" i="1" dirty="0" smtClean="0">
                <a:solidFill>
                  <a:schemeClr val="bg1"/>
                </a:solidFill>
              </a:rPr>
              <a:t>Jesus came and spoke to them, saying, “All authority has been given to Me in heaven and on </a:t>
            </a:r>
            <a:r>
              <a:rPr lang="en-US" sz="4400" i="1" dirty="0" smtClean="0">
                <a:solidFill>
                  <a:schemeClr val="bg1"/>
                </a:solidFill>
              </a:rPr>
              <a:t>earth”</a:t>
            </a:r>
            <a:endParaRPr lang="en-US" sz="4400" i="1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029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5. In Eph 1:22 Paul says that </a:t>
            </a:r>
            <a:r>
              <a:rPr lang="en-US" sz="4400" b="1" u="sng" dirty="0" smtClean="0">
                <a:solidFill>
                  <a:schemeClr val="bg1"/>
                </a:solidFill>
              </a:rPr>
              <a:t>God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gave </a:t>
            </a:r>
            <a:r>
              <a:rPr lang="en-US" sz="4400" b="1" u="sng" dirty="0" smtClean="0">
                <a:solidFill>
                  <a:schemeClr val="bg1"/>
                </a:solidFill>
              </a:rPr>
              <a:t>Jesus</a:t>
            </a:r>
            <a:r>
              <a:rPr lang="en-US" sz="4400" dirty="0" smtClean="0">
                <a:solidFill>
                  <a:schemeClr val="bg1"/>
                </a:solidFill>
              </a:rPr>
              <a:t> to be head over all things of the </a:t>
            </a:r>
            <a:r>
              <a:rPr lang="en-US" sz="4400" b="1" u="sng" dirty="0" smtClean="0">
                <a:solidFill>
                  <a:schemeClr val="bg1"/>
                </a:solidFill>
              </a:rPr>
              <a:t>Church.</a:t>
            </a:r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39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6. As soldiers of The Lord to be under God’s authority and protection is to be rightly related to </a:t>
            </a:r>
            <a:r>
              <a:rPr lang="en-US" sz="4400" dirty="0" smtClean="0">
                <a:solidFill>
                  <a:schemeClr val="bg1"/>
                </a:solidFill>
              </a:rPr>
              <a:t>His </a:t>
            </a:r>
            <a:r>
              <a:rPr lang="en-US" sz="4400" b="1" u="sng" dirty="0" smtClean="0">
                <a:solidFill>
                  <a:schemeClr val="bg1"/>
                </a:solidFill>
              </a:rPr>
              <a:t>Church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7. The definition of an apostle is “one </a:t>
            </a:r>
            <a:r>
              <a:rPr lang="en-US" sz="4400" b="1" u="sng" dirty="0" smtClean="0">
                <a:solidFill>
                  <a:schemeClr val="bg1"/>
                </a:solidFill>
              </a:rPr>
              <a:t>sent forth</a:t>
            </a:r>
            <a:r>
              <a:rPr lang="en-US" sz="4400" dirty="0" smtClean="0">
                <a:solidFill>
                  <a:schemeClr val="bg1"/>
                </a:solidFill>
              </a:rPr>
              <a:t>”.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356</Words>
  <Application>Microsoft Office PowerPoint</Application>
  <PresentationFormat>On-screen Show (4:3)</PresentationFormat>
  <Paragraphs>90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Blank Presentation</vt:lpstr>
      <vt:lpstr>1_Blank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</dc:creator>
  <cp:lastModifiedBy>Gail</cp:lastModifiedBy>
  <cp:revision>27</cp:revision>
  <dcterms:created xsi:type="dcterms:W3CDTF">2015-11-11T20:49:58Z</dcterms:created>
  <dcterms:modified xsi:type="dcterms:W3CDTF">2015-11-21T20:54:34Z</dcterms:modified>
</cp:coreProperties>
</file>